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7" r:id="rId2"/>
    <p:sldId id="290" r:id="rId3"/>
    <p:sldId id="291" r:id="rId4"/>
    <p:sldId id="329" r:id="rId5"/>
    <p:sldId id="411" r:id="rId6"/>
    <p:sldId id="421" r:id="rId7"/>
    <p:sldId id="321" r:id="rId8"/>
    <p:sldId id="325" r:id="rId9"/>
    <p:sldId id="330" r:id="rId10"/>
    <p:sldId id="296" r:id="rId11"/>
    <p:sldId id="327" r:id="rId12"/>
    <p:sldId id="413" r:id="rId13"/>
    <p:sldId id="414" r:id="rId14"/>
    <p:sldId id="415" r:id="rId15"/>
    <p:sldId id="416" r:id="rId16"/>
    <p:sldId id="417" r:id="rId17"/>
    <p:sldId id="418" r:id="rId18"/>
    <p:sldId id="419" r:id="rId19"/>
    <p:sldId id="420" r:id="rId20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636" autoAdjust="0"/>
  </p:normalViewPr>
  <p:slideViewPr>
    <p:cSldViewPr>
      <p:cViewPr varScale="1">
        <p:scale>
          <a:sx n="78" d="100"/>
          <a:sy n="78" d="100"/>
        </p:scale>
        <p:origin x="154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204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/>
            </a:lvl1pPr>
          </a:lstStyle>
          <a:p>
            <a:pPr>
              <a:defRPr/>
            </a:pPr>
            <a:fld id="{6CA68E01-8E16-456C-9169-11DF1CF33BE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39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39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/>
            </a:lvl1pPr>
          </a:lstStyle>
          <a:p>
            <a:pPr>
              <a:defRPr/>
            </a:pPr>
            <a:fld id="{DE7420CE-B9AB-4D68-A2B3-3E586080677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2ED14A-B3E2-425A-B0B3-A177B26B0501}" type="slidenum">
              <a:rPr lang="en-US" altLang="zh-CN" smtClean="0"/>
              <a:pPr/>
              <a:t>1</a:t>
            </a:fld>
            <a:endParaRPr lang="en-US" altLang="zh-CN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2208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6978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6" descr="未标题-1 拷贝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5D4924-AA54-47D3-894B-171E592B68D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6BEEDB-2A0B-4DC2-AB83-202671C8E20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FEB51-B069-4A9A-A1DA-570FDC46629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A9E370-7543-44F3-A299-79C3EEA9730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9020D9-156C-4CF0-A82B-CBEB7892675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17314A-B13F-4AF1-8CAE-C52665E3D5E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726DB7-EDA2-4AB9-8DA2-B602CB4991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8DF768-A72A-4946-89DF-656276D8820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FEDAA1-D362-4B40-8C5C-82FA92CF91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B22D35-26D7-4EEA-B120-D49CBAA38F2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744476-AC96-4BCE-A41E-2164431D002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未标题-2 拷贝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第二层</a:t>
            </a:r>
          </a:p>
          <a:p>
            <a:pPr lvl="2"/>
            <a:r>
              <a:rPr lang="zh-CN" altLang="en-US"/>
              <a:t>第三层</a:t>
            </a:r>
          </a:p>
          <a:p>
            <a:pPr lvl="3"/>
            <a:r>
              <a:rPr lang="zh-CN" altLang="en-US"/>
              <a:t>第四层</a:t>
            </a:r>
          </a:p>
          <a:p>
            <a:pPr lvl="4"/>
            <a:r>
              <a:rPr lang="zh-CN" altLang="en-US"/>
              <a:t>第五层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1BC9BCF9-EAAB-44F6-A0CD-FFBD6AA0CDB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jpeg"/><Relationship Id="rId5" Type="http://schemas.openxmlformats.org/officeDocument/2006/relationships/image" Target="../media/image35.gif"/><Relationship Id="rId4" Type="http://schemas.openxmlformats.org/officeDocument/2006/relationships/image" Target="../media/image3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gif"/><Relationship Id="rId3" Type="http://schemas.openxmlformats.org/officeDocument/2006/relationships/image" Target="../media/image4.gif"/><Relationship Id="rId7" Type="http://schemas.openxmlformats.org/officeDocument/2006/relationships/image" Target="../media/image8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eg"/><Relationship Id="rId11" Type="http://schemas.openxmlformats.org/officeDocument/2006/relationships/image" Target="../media/image12.jpeg"/><Relationship Id="rId5" Type="http://schemas.openxmlformats.org/officeDocument/2006/relationships/image" Target="../media/image6.jpeg"/><Relationship Id="rId10" Type="http://schemas.openxmlformats.org/officeDocument/2006/relationships/image" Target="../media/image11.jpe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gif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gif"/><Relationship Id="rId5" Type="http://schemas.openxmlformats.org/officeDocument/2006/relationships/image" Target="../media/image20.gif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/>
          <p:cNvSpPr txBox="1">
            <a:spLocks noChangeArrowheads="1"/>
          </p:cNvSpPr>
          <p:nvPr/>
        </p:nvSpPr>
        <p:spPr bwMode="auto">
          <a:xfrm>
            <a:off x="917848" y="4581128"/>
            <a:ext cx="7308304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浙江大学</a:t>
            </a:r>
            <a:endParaRPr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流体动力与机电系统国家重点实验室</a:t>
            </a:r>
            <a:endParaRPr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2022.11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040110D3-0640-4B82-A6E8-F59993907A6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755576" y="1340768"/>
            <a:ext cx="7772400" cy="2232248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液压传动及控制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b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概述、介质与流体力学</a:t>
            </a:r>
            <a:endParaRPr 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7C41089-89E2-4F69-B796-EB7D61A182D6}"/>
              </a:ext>
            </a:extLst>
          </p:cNvPr>
          <p:cNvSpPr txBox="1">
            <a:spLocks/>
          </p:cNvSpPr>
          <p:nvPr/>
        </p:nvSpPr>
        <p:spPr>
          <a:xfrm>
            <a:off x="6072666" y="0"/>
            <a:ext cx="3066444" cy="589756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defPPr>
              <a:defRPr lang="zh-CN"/>
            </a:defPPr>
            <a:lvl1pPr marL="0" indent="0" algn="r" eaLnBrk="0" hangingPunct="0">
              <a:lnSpc>
                <a:spcPct val="150000"/>
              </a:lnSpc>
              <a:spcBef>
                <a:spcPct val="20000"/>
              </a:spcBef>
              <a:buFontTx/>
              <a:buNone/>
              <a:defRPr sz="2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 dirty="0"/>
              <a:t>液压传动的控制方式</a:t>
            </a:r>
            <a:endParaRPr lang="en-US" altLang="zh-CN" dirty="0"/>
          </a:p>
        </p:txBody>
      </p:sp>
      <p:sp>
        <p:nvSpPr>
          <p:cNvPr id="8" name="Text Box 9">
            <a:extLst>
              <a:ext uri="{FF2B5EF4-FFF2-40B4-BE49-F238E27FC236}">
                <a16:creationId xmlns:a16="http://schemas.microsoft.com/office/drawing/2014/main" id="{D2AD432C-83B7-4F43-AE4A-DEC9974A5232}"/>
              </a:ext>
            </a:extLst>
          </p:cNvPr>
          <p:cNvSpPr txBox="1"/>
          <p:nvPr/>
        </p:nvSpPr>
        <p:spPr>
          <a:xfrm>
            <a:off x="279400" y="889000"/>
            <a:ext cx="8642350" cy="572464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</a:lstStyle>
          <a:p>
            <a:pPr marL="0" lvl="0" indent="0" eaLnBrk="1" hangingPunct="1">
              <a:lnSpc>
                <a:spcPct val="130000"/>
              </a:lnSpc>
              <a:spcBef>
                <a:spcPct val="30000"/>
              </a:spcBef>
              <a:buFont typeface="Wingdings" panose="05000000000000000000" pitchFamily="2" charset="2"/>
              <a:buChar char="q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液压传动可以分为</a:t>
            </a:r>
            <a:r>
              <a:rPr lang="zh-CN" altLang="en-US" sz="2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手动式、半自动式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全自动式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三种。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A251946-F685-4346-8FB2-FBE6EC1B513A}"/>
              </a:ext>
            </a:extLst>
          </p:cNvPr>
          <p:cNvSpPr txBox="1"/>
          <p:nvPr/>
        </p:nvSpPr>
        <p:spPr>
          <a:xfrm>
            <a:off x="1414813" y="616530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开环控制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3D294D1-474E-45D6-AC68-4CAC9C27D565}"/>
              </a:ext>
            </a:extLst>
          </p:cNvPr>
          <p:cNvSpPr txBox="1"/>
          <p:nvPr/>
        </p:nvSpPr>
        <p:spPr>
          <a:xfrm>
            <a:off x="6629004" y="63353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闭环控制</a:t>
            </a:r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DC07726A-E17C-427E-A256-BCA66FA88CAB}"/>
              </a:ext>
            </a:extLst>
          </p:cNvPr>
          <p:cNvGrpSpPr/>
          <p:nvPr/>
        </p:nvGrpSpPr>
        <p:grpSpPr>
          <a:xfrm>
            <a:off x="217593" y="4889564"/>
            <a:ext cx="4202437" cy="1058903"/>
            <a:chOff x="81531" y="4728686"/>
            <a:chExt cx="4736122" cy="1193378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A7F8D081-E87B-4B20-B1A4-834B7725AB96}"/>
                </a:ext>
              </a:extLst>
            </p:cNvPr>
            <p:cNvSpPr/>
            <p:nvPr/>
          </p:nvSpPr>
          <p:spPr>
            <a:xfrm>
              <a:off x="755576" y="5346000"/>
              <a:ext cx="2136107" cy="576064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5DD8A121-85F9-44F3-A1D5-0FC1F403CE31}"/>
                </a:ext>
              </a:extLst>
            </p:cNvPr>
            <p:cNvSpPr/>
            <p:nvPr/>
          </p:nvSpPr>
          <p:spPr>
            <a:xfrm>
              <a:off x="81531" y="5445224"/>
              <a:ext cx="589156" cy="3357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手柄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70E121A0-528B-4773-8342-F391839AE01B}"/>
                </a:ext>
              </a:extLst>
            </p:cNvPr>
            <p:cNvSpPr/>
            <p:nvPr/>
          </p:nvSpPr>
          <p:spPr>
            <a:xfrm>
              <a:off x="938480" y="5445224"/>
              <a:ext cx="784167" cy="3357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开停阀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01BC32A-3FE0-4261-9130-3A28D08A3BB7}"/>
                </a:ext>
              </a:extLst>
            </p:cNvPr>
            <p:cNvSpPr/>
            <p:nvPr/>
          </p:nvSpPr>
          <p:spPr>
            <a:xfrm>
              <a:off x="1991896" y="5445224"/>
              <a:ext cx="784167" cy="3357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节流阀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624BE91-D801-4EEC-A3F0-9A29B035D8DC}"/>
                </a:ext>
              </a:extLst>
            </p:cNvPr>
            <p:cNvSpPr/>
            <p:nvPr/>
          </p:nvSpPr>
          <p:spPr>
            <a:xfrm>
              <a:off x="3003040" y="5445224"/>
              <a:ext cx="784167" cy="3357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液压缸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99EF3132-9B04-4E4D-A516-39F03435FC58}"/>
                </a:ext>
              </a:extLst>
            </p:cNvPr>
            <p:cNvSpPr/>
            <p:nvPr/>
          </p:nvSpPr>
          <p:spPr>
            <a:xfrm>
              <a:off x="4033486" y="5445224"/>
              <a:ext cx="784167" cy="3357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工作台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AA06E407-811D-4EAC-9F9C-A7E6A84EA6FF}"/>
                </a:ext>
              </a:extLst>
            </p:cNvPr>
            <p:cNvSpPr/>
            <p:nvPr/>
          </p:nvSpPr>
          <p:spPr>
            <a:xfrm>
              <a:off x="1431546" y="4728686"/>
              <a:ext cx="784167" cy="3357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液压泵</a:t>
              </a:r>
            </a:p>
          </p:txBody>
        </p:sp>
        <p:cxnSp>
          <p:nvCxnSpPr>
            <p:cNvPr id="5" name="直接箭头连接符 4">
              <a:extLst>
                <a:ext uri="{FF2B5EF4-FFF2-40B4-BE49-F238E27FC236}">
                  <a16:creationId xmlns:a16="http://schemas.microsoft.com/office/drawing/2014/main" id="{0C71A7FF-870B-4539-A0F2-671419AA6E1B}"/>
                </a:ext>
              </a:extLst>
            </p:cNvPr>
            <p:cNvCxnSpPr>
              <a:cxnSpLocks/>
              <a:stCxn id="17" idx="2"/>
              <a:endCxn id="3" idx="0"/>
            </p:cNvCxnSpPr>
            <p:nvPr/>
          </p:nvCxnSpPr>
          <p:spPr>
            <a:xfrm>
              <a:off x="1823630" y="5064442"/>
              <a:ext cx="0" cy="281558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:a16="http://schemas.microsoft.com/office/drawing/2014/main" id="{C906EDF8-A259-4B7C-8A32-2100E95E34BC}"/>
                </a:ext>
              </a:extLst>
            </p:cNvPr>
            <p:cNvCxnSpPr>
              <a:cxnSpLocks/>
              <a:stCxn id="2" idx="3"/>
              <a:endCxn id="9" idx="1"/>
            </p:cNvCxnSpPr>
            <p:nvPr/>
          </p:nvCxnSpPr>
          <p:spPr>
            <a:xfrm>
              <a:off x="670687" y="5613102"/>
              <a:ext cx="26779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5E2D0A36-FE38-49AB-B653-3E5348413CB0}"/>
                </a:ext>
              </a:extLst>
            </p:cNvPr>
            <p:cNvCxnSpPr>
              <a:cxnSpLocks/>
              <a:stCxn id="9" idx="3"/>
              <a:endCxn id="14" idx="1"/>
            </p:cNvCxnSpPr>
            <p:nvPr/>
          </p:nvCxnSpPr>
          <p:spPr>
            <a:xfrm>
              <a:off x="1722647" y="5613102"/>
              <a:ext cx="26924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844ADC18-84C3-4433-BDBB-CFB861617337}"/>
                </a:ext>
              </a:extLst>
            </p:cNvPr>
            <p:cNvCxnSpPr>
              <a:cxnSpLocks/>
              <a:stCxn id="14" idx="3"/>
              <a:endCxn id="15" idx="1"/>
            </p:cNvCxnSpPr>
            <p:nvPr/>
          </p:nvCxnSpPr>
          <p:spPr>
            <a:xfrm>
              <a:off x="2776063" y="5613102"/>
              <a:ext cx="2269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29">
              <a:extLst>
                <a:ext uri="{FF2B5EF4-FFF2-40B4-BE49-F238E27FC236}">
                  <a16:creationId xmlns:a16="http://schemas.microsoft.com/office/drawing/2014/main" id="{2C85D835-C79D-49A2-A248-3CDD59A086BE}"/>
                </a:ext>
              </a:extLst>
            </p:cNvPr>
            <p:cNvCxnSpPr>
              <a:cxnSpLocks/>
              <a:stCxn id="15" idx="3"/>
              <a:endCxn id="16" idx="1"/>
            </p:cNvCxnSpPr>
            <p:nvPr/>
          </p:nvCxnSpPr>
          <p:spPr>
            <a:xfrm>
              <a:off x="3787207" y="5613102"/>
              <a:ext cx="24627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E689A6D6-8112-491C-9E76-420B43F128E5}"/>
              </a:ext>
            </a:extLst>
          </p:cNvPr>
          <p:cNvGrpSpPr/>
          <p:nvPr/>
        </p:nvGrpSpPr>
        <p:grpSpPr>
          <a:xfrm>
            <a:off x="5211284" y="4855016"/>
            <a:ext cx="3706065" cy="1337257"/>
            <a:chOff x="5110514" y="4793202"/>
            <a:chExt cx="4189110" cy="1511554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73B625D0-9E6D-467A-A578-0A3FEA96D1E4}"/>
                </a:ext>
              </a:extLst>
            </p:cNvPr>
            <p:cNvSpPr/>
            <p:nvPr/>
          </p:nvSpPr>
          <p:spPr>
            <a:xfrm>
              <a:off x="5110514" y="5430713"/>
              <a:ext cx="589156" cy="3357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手柄</a:t>
              </a: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A0F9F36C-1AE4-47D5-ABEA-A7138DFEE6B7}"/>
                </a:ext>
              </a:extLst>
            </p:cNvPr>
            <p:cNvSpPr/>
            <p:nvPr/>
          </p:nvSpPr>
          <p:spPr>
            <a:xfrm>
              <a:off x="7485011" y="5430713"/>
              <a:ext cx="784167" cy="3357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液压缸</a:t>
              </a: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CF17C8CE-16D4-4A20-B4D6-14826A002351}"/>
                </a:ext>
              </a:extLst>
            </p:cNvPr>
            <p:cNvSpPr/>
            <p:nvPr/>
          </p:nvSpPr>
          <p:spPr>
            <a:xfrm>
              <a:off x="8515457" y="5430713"/>
              <a:ext cx="784167" cy="3357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工作台</a:t>
              </a: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0032723A-319F-4F6B-AE55-CCC207C907D0}"/>
                </a:ext>
              </a:extLst>
            </p:cNvPr>
            <p:cNvSpPr/>
            <p:nvPr/>
          </p:nvSpPr>
          <p:spPr>
            <a:xfrm>
              <a:off x="6483838" y="4793202"/>
              <a:ext cx="784167" cy="3357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液压泵</a:t>
              </a:r>
            </a:p>
          </p:txBody>
        </p:sp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1CE387C7-AB3E-49E8-A7D4-9CACD8AD7B92}"/>
                </a:ext>
              </a:extLst>
            </p:cNvPr>
            <p:cNvCxnSpPr>
              <a:cxnSpLocks/>
              <a:stCxn id="40" idx="2"/>
              <a:endCxn id="48" idx="0"/>
            </p:cNvCxnSpPr>
            <p:nvPr/>
          </p:nvCxnSpPr>
          <p:spPr>
            <a:xfrm flipH="1">
              <a:off x="6875921" y="5128958"/>
              <a:ext cx="1" cy="30175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箭头连接符 41">
              <a:extLst>
                <a:ext uri="{FF2B5EF4-FFF2-40B4-BE49-F238E27FC236}">
                  <a16:creationId xmlns:a16="http://schemas.microsoft.com/office/drawing/2014/main" id="{9A7F02E9-FC18-4157-BA2F-1AF6D355A2C6}"/>
                </a:ext>
              </a:extLst>
            </p:cNvPr>
            <p:cNvCxnSpPr>
              <a:cxnSpLocks/>
              <a:stCxn id="35" idx="3"/>
            </p:cNvCxnSpPr>
            <p:nvPr/>
          </p:nvCxnSpPr>
          <p:spPr>
            <a:xfrm>
              <a:off x="5699670" y="5598591"/>
              <a:ext cx="267793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43">
              <a:extLst>
                <a:ext uri="{FF2B5EF4-FFF2-40B4-BE49-F238E27FC236}">
                  <a16:creationId xmlns:a16="http://schemas.microsoft.com/office/drawing/2014/main" id="{DF7A06CF-7738-4B7C-B647-EBFBA5F60B77}"/>
                </a:ext>
              </a:extLst>
            </p:cNvPr>
            <p:cNvCxnSpPr>
              <a:cxnSpLocks/>
              <a:endCxn id="38" idx="1"/>
            </p:cNvCxnSpPr>
            <p:nvPr/>
          </p:nvCxnSpPr>
          <p:spPr>
            <a:xfrm>
              <a:off x="7258034" y="5598591"/>
              <a:ext cx="22697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44">
              <a:extLst>
                <a:ext uri="{FF2B5EF4-FFF2-40B4-BE49-F238E27FC236}">
                  <a16:creationId xmlns:a16="http://schemas.microsoft.com/office/drawing/2014/main" id="{E0594B8B-86A0-4231-A146-6AAFB29B8BE8}"/>
                </a:ext>
              </a:extLst>
            </p:cNvPr>
            <p:cNvCxnSpPr>
              <a:cxnSpLocks/>
              <a:stCxn id="38" idx="3"/>
              <a:endCxn id="39" idx="1"/>
            </p:cNvCxnSpPr>
            <p:nvPr/>
          </p:nvCxnSpPr>
          <p:spPr>
            <a:xfrm>
              <a:off x="8269178" y="5598591"/>
              <a:ext cx="246279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D1125090-8D58-4459-BF3B-3B6BC537B713}"/>
                </a:ext>
              </a:extLst>
            </p:cNvPr>
            <p:cNvSpPr/>
            <p:nvPr/>
          </p:nvSpPr>
          <p:spPr>
            <a:xfrm>
              <a:off x="6818185" y="5969000"/>
              <a:ext cx="648072" cy="3357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杠杆</a:t>
              </a:r>
            </a:p>
          </p:txBody>
        </p:sp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D02C087A-78A1-489E-9BEC-6FF912D048B0}"/>
                </a:ext>
              </a:extLst>
            </p:cNvPr>
            <p:cNvSpPr/>
            <p:nvPr/>
          </p:nvSpPr>
          <p:spPr>
            <a:xfrm>
              <a:off x="6483837" y="5430713"/>
              <a:ext cx="784167" cy="33575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伺服阀</a:t>
              </a:r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9089A9DB-82AD-4B3A-88EB-CFFC852A36F0}"/>
                </a:ext>
              </a:extLst>
            </p:cNvPr>
            <p:cNvSpPr/>
            <p:nvPr/>
          </p:nvSpPr>
          <p:spPr>
            <a:xfrm>
              <a:off x="5967463" y="5542129"/>
              <a:ext cx="116705" cy="112923"/>
            </a:xfrm>
            <a:prstGeom prst="ellipse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116838B7-4255-4B1A-BCBF-95B88A1BB042}"/>
                </a:ext>
              </a:extLst>
            </p:cNvPr>
            <p:cNvCxnSpPr>
              <a:cxnSpLocks/>
              <a:endCxn id="48" idx="1"/>
            </p:cNvCxnSpPr>
            <p:nvPr/>
          </p:nvCxnSpPr>
          <p:spPr>
            <a:xfrm>
              <a:off x="6084168" y="5598590"/>
              <a:ext cx="399669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连接符: 肘形 54">
              <a:extLst>
                <a:ext uri="{FF2B5EF4-FFF2-40B4-BE49-F238E27FC236}">
                  <a16:creationId xmlns:a16="http://schemas.microsoft.com/office/drawing/2014/main" id="{981E55FF-6355-4665-8D42-23B8116F1D5E}"/>
                </a:ext>
              </a:extLst>
            </p:cNvPr>
            <p:cNvCxnSpPr>
              <a:stCxn id="50" idx="4"/>
              <a:endCxn id="47" idx="1"/>
            </p:cNvCxnSpPr>
            <p:nvPr/>
          </p:nvCxnSpPr>
          <p:spPr>
            <a:xfrm rot="16200000" flipH="1">
              <a:off x="6181087" y="5499780"/>
              <a:ext cx="481826" cy="792369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连接符: 肘形 55">
              <a:extLst>
                <a:ext uri="{FF2B5EF4-FFF2-40B4-BE49-F238E27FC236}">
                  <a16:creationId xmlns:a16="http://schemas.microsoft.com/office/drawing/2014/main" id="{472D9FF7-0F1C-4567-8FB2-902A779E565B}"/>
                </a:ext>
              </a:extLst>
            </p:cNvPr>
            <p:cNvCxnSpPr>
              <a:cxnSpLocks/>
              <a:endCxn id="47" idx="3"/>
            </p:cNvCxnSpPr>
            <p:nvPr/>
          </p:nvCxnSpPr>
          <p:spPr>
            <a:xfrm rot="10800000" flipV="1">
              <a:off x="7466258" y="5598590"/>
              <a:ext cx="922171" cy="538288"/>
            </a:xfrm>
            <a:prstGeom prst="bentConnector3">
              <a:avLst>
                <a:gd name="adj1" fmla="val 3004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3" name="图片 62">
            <a:extLst>
              <a:ext uri="{FF2B5EF4-FFF2-40B4-BE49-F238E27FC236}">
                <a16:creationId xmlns:a16="http://schemas.microsoft.com/office/drawing/2014/main" id="{D878687B-2F4C-4578-88FF-D1FD3335EA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059" y="1500449"/>
            <a:ext cx="2294216" cy="2104249"/>
          </a:xfrm>
          <a:prstGeom prst="rect">
            <a:avLst/>
          </a:prstGeom>
        </p:spPr>
      </p:pic>
      <p:sp>
        <p:nvSpPr>
          <p:cNvPr id="64" name="文本框 63">
            <a:extLst>
              <a:ext uri="{FF2B5EF4-FFF2-40B4-BE49-F238E27FC236}">
                <a16:creationId xmlns:a16="http://schemas.microsoft.com/office/drawing/2014/main" id="{D07705E4-2495-4EE2-A0C4-03B4018FFA99}"/>
              </a:ext>
            </a:extLst>
          </p:cNvPr>
          <p:cNvSpPr txBox="1"/>
          <p:nvPr/>
        </p:nvSpPr>
        <p:spPr>
          <a:xfrm>
            <a:off x="827872" y="366198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手动式或半自动式</a:t>
            </a:r>
          </a:p>
        </p:txBody>
      </p:sp>
      <p:pic>
        <p:nvPicPr>
          <p:cNvPr id="2050" name="Picture 2" descr="https://gimg2.baidu.com/image_search/src=http%3A%2F%2Fp1.ssl.qhmsg.com%2Ft0112dee6a14727b35f.jpg&amp;refer=http%3A%2F%2Fp1.ssl.qhmsg.com&amp;app=2002&amp;size=f9999,10000&amp;q=a80&amp;n=0&amp;g=0n&amp;fmt=auto?sec=1670646603&amp;t=5b3f4cd544c18f6742ef39794c68f8bb">
            <a:extLst>
              <a:ext uri="{FF2B5EF4-FFF2-40B4-BE49-F238E27FC236}">
                <a16:creationId xmlns:a16="http://schemas.microsoft.com/office/drawing/2014/main" id="{294599AB-F545-4194-A773-30DC167188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78" t="5966" r="9344" b="62387"/>
          <a:stretch/>
        </p:blipFill>
        <p:spPr bwMode="auto">
          <a:xfrm>
            <a:off x="5211285" y="1444817"/>
            <a:ext cx="3210416" cy="2094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文本框 65">
            <a:extLst>
              <a:ext uri="{FF2B5EF4-FFF2-40B4-BE49-F238E27FC236}">
                <a16:creationId xmlns:a16="http://schemas.microsoft.com/office/drawing/2014/main" id="{5F523F6E-1714-4D42-BD18-F48E8AA74C0C}"/>
              </a:ext>
            </a:extLst>
          </p:cNvPr>
          <p:cNvSpPr txBox="1"/>
          <p:nvPr/>
        </p:nvSpPr>
        <p:spPr>
          <a:xfrm>
            <a:off x="6564492" y="366198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全自动式</a:t>
            </a: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9AC8C804-7E37-4222-A928-A3604AF3D960}"/>
              </a:ext>
            </a:extLst>
          </p:cNvPr>
          <p:cNvSpPr/>
          <p:nvPr/>
        </p:nvSpPr>
        <p:spPr>
          <a:xfrm>
            <a:off x="4860032" y="2884995"/>
            <a:ext cx="872473" cy="1116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C2DBDA2E-A667-4605-85B3-378CC649D20E}"/>
              </a:ext>
            </a:extLst>
          </p:cNvPr>
          <p:cNvSpPr/>
          <p:nvPr/>
        </p:nvSpPr>
        <p:spPr>
          <a:xfrm>
            <a:off x="281683" y="4088594"/>
            <a:ext cx="5383205" cy="572464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>
              <a:lnSpc>
                <a:spcPct val="130000"/>
              </a:lnSpc>
              <a:spcBef>
                <a:spcPct val="30000"/>
              </a:spcBef>
              <a:buFont typeface="Wingdings" panose="05000000000000000000" pitchFamily="2" charset="2"/>
              <a:buChar char="q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按控制结构可分为</a:t>
            </a:r>
            <a:r>
              <a:rPr lang="zh-CN" altLang="en-US" sz="2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开环式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闭环式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239761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Text Box 9"/>
          <p:cNvSpPr txBox="1"/>
          <p:nvPr/>
        </p:nvSpPr>
        <p:spPr>
          <a:xfrm>
            <a:off x="250825" y="836712"/>
            <a:ext cx="8642350" cy="2569934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</a:lstStyle>
          <a:p>
            <a:pPr marL="0" lvl="0" indent="0" eaLnBrk="1" hangingPunct="1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液压传动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优点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342900" eaLnBrk="1" hangingPunct="1">
              <a:spcBef>
                <a:spcPts val="6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功率密度大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342900" eaLnBrk="1" hangingPunct="1">
              <a:spcBef>
                <a:spcPts val="600"/>
              </a:spcBef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易于实现直线运动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342900" eaLnBrk="1" hangingPunct="1">
              <a:spcBef>
                <a:spcPts val="6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大范围无级调速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342900" eaLnBrk="1" hangingPunct="1">
              <a:spcBef>
                <a:spcPts val="6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工作平稳、冲击小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hangingPunct="1">
              <a:spcBef>
                <a:spcPts val="600"/>
              </a:spcBef>
              <a:buNone/>
            </a:pP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D38D8B1-D17A-4BFB-9579-31C0AB821630}"/>
              </a:ext>
            </a:extLst>
          </p:cNvPr>
          <p:cNvSpPr txBox="1">
            <a:spLocks/>
          </p:cNvSpPr>
          <p:nvPr/>
        </p:nvSpPr>
        <p:spPr>
          <a:xfrm>
            <a:off x="6372200" y="0"/>
            <a:ext cx="2766910" cy="589756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defPPr>
              <a:defRPr lang="zh-CN"/>
            </a:defPPr>
            <a:lvl1pPr marL="0" indent="0" algn="r" eaLnBrk="0" hangingPunct="0">
              <a:lnSpc>
                <a:spcPct val="150000"/>
              </a:lnSpc>
              <a:spcBef>
                <a:spcPct val="20000"/>
              </a:spcBef>
              <a:buFontTx/>
              <a:buNone/>
              <a:defRPr sz="2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 dirty="0"/>
              <a:t>液压传动的优缺点</a:t>
            </a:r>
            <a:endParaRPr lang="en-US" altLang="zh-CN" dirty="0"/>
          </a:p>
        </p:txBody>
      </p:sp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65432BC4-B7B2-413A-BA0A-9BC4F775333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43" b="10503"/>
          <a:stretch/>
        </p:blipFill>
        <p:spPr bwMode="auto">
          <a:xfrm>
            <a:off x="4788024" y="1083667"/>
            <a:ext cx="4082022" cy="160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6A148AC-61D5-4F73-B160-2F7C3FC67E55}"/>
              </a:ext>
            </a:extLst>
          </p:cNvPr>
          <p:cNvSpPr/>
          <p:nvPr/>
        </p:nvSpPr>
        <p:spPr>
          <a:xfrm>
            <a:off x="4788024" y="2768881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液压马达</a:t>
            </a:r>
            <a:endParaRPr lang="zh-CN" altLang="en-US" sz="1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FBC0D2D-38E3-4B08-81E0-3DA62E0BEA87}"/>
              </a:ext>
            </a:extLst>
          </p:cNvPr>
          <p:cNvSpPr/>
          <p:nvPr/>
        </p:nvSpPr>
        <p:spPr>
          <a:xfrm>
            <a:off x="6372200" y="2768881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电机</a:t>
            </a:r>
            <a:endParaRPr lang="zh-CN" altLang="en-US" sz="1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66C0CCE-1538-4BE2-9C10-3BF42909DF8D}"/>
              </a:ext>
            </a:extLst>
          </p:cNvPr>
          <p:cNvSpPr/>
          <p:nvPr/>
        </p:nvSpPr>
        <p:spPr>
          <a:xfrm>
            <a:off x="7956376" y="2768881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发动机</a:t>
            </a:r>
            <a:endParaRPr lang="zh-CN" altLang="en-US" sz="1400" dirty="0"/>
          </a:p>
        </p:txBody>
      </p:sp>
      <p:pic>
        <p:nvPicPr>
          <p:cNvPr id="1028" name="Picture 4" descr="See the source image">
            <a:extLst>
              <a:ext uri="{FF2B5EF4-FFF2-40B4-BE49-F238E27FC236}">
                <a16:creationId xmlns:a16="http://schemas.microsoft.com/office/drawing/2014/main" id="{B7CB206E-0A67-404A-B810-3AA8A1B0A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1" y="3178349"/>
            <a:ext cx="1921467" cy="154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B4FFE466-7B1C-4A49-8089-C7A8AB873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1038" y="3278552"/>
            <a:ext cx="2250753" cy="133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D93A629B-6631-44AF-BD03-7A7E33F279C5}"/>
              </a:ext>
            </a:extLst>
          </p:cNvPr>
          <p:cNvSpPr/>
          <p:nvPr/>
        </p:nvSpPr>
        <p:spPr>
          <a:xfrm>
            <a:off x="5329197" y="4701873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电动缸</a:t>
            </a:r>
            <a:endParaRPr lang="zh-CN" altLang="en-US" sz="14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AB8A61-5225-4440-BD14-3D216C4B2C6D}"/>
              </a:ext>
            </a:extLst>
          </p:cNvPr>
          <p:cNvSpPr/>
          <p:nvPr/>
        </p:nvSpPr>
        <p:spPr>
          <a:xfrm>
            <a:off x="7956376" y="4701873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液压缸</a:t>
            </a:r>
            <a:endParaRPr lang="zh-CN" altLang="en-US" sz="1400" dirty="0"/>
          </a:p>
        </p:txBody>
      </p:sp>
      <p:sp>
        <p:nvSpPr>
          <p:cNvPr id="13" name="Text Box 9">
            <a:extLst>
              <a:ext uri="{FF2B5EF4-FFF2-40B4-BE49-F238E27FC236}">
                <a16:creationId xmlns:a16="http://schemas.microsoft.com/office/drawing/2014/main" id="{D732D056-8DE3-41CB-93FB-3F86B689A731}"/>
              </a:ext>
            </a:extLst>
          </p:cNvPr>
          <p:cNvSpPr txBox="1"/>
          <p:nvPr/>
        </p:nvSpPr>
        <p:spPr>
          <a:xfrm>
            <a:off x="250825" y="3784544"/>
            <a:ext cx="3745111" cy="180049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</a:lstStyle>
          <a:p>
            <a:pPr marL="0" lvl="0" indent="0" eaLnBrk="1" hangingPunct="1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液压传动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缺点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342900" eaLnBrk="1" hangingPunct="1">
              <a:spcBef>
                <a:spcPts val="6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能量损失大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342900" eaLnBrk="1" hangingPunct="1">
              <a:spcBef>
                <a:spcPts val="600"/>
              </a:spcBef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受温度影响大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indent="-342900" eaLnBrk="1" hangingPunct="1">
              <a:spcBef>
                <a:spcPts val="600"/>
              </a:spcBef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油液泄漏污染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3C285597-2DA7-41BA-95B8-EEF0C05904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660" y="5211544"/>
            <a:ext cx="2225969" cy="1216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7C34EB2-13C5-48C0-99F6-390797C282FE}"/>
              </a:ext>
            </a:extLst>
          </p:cNvPr>
          <p:cNvSpPr/>
          <p:nvPr/>
        </p:nvSpPr>
        <p:spPr>
          <a:xfrm>
            <a:off x="5239429" y="6476412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机械无级调速</a:t>
            </a:r>
            <a:endParaRPr lang="zh-CN" altLang="en-US" sz="1400" dirty="0"/>
          </a:p>
        </p:txBody>
      </p:sp>
      <p:pic>
        <p:nvPicPr>
          <p:cNvPr id="1034" name="Picture 10" descr="See the source image">
            <a:extLst>
              <a:ext uri="{FF2B5EF4-FFF2-40B4-BE49-F238E27FC236}">
                <a16:creationId xmlns:a16="http://schemas.microsoft.com/office/drawing/2014/main" id="{49007B6D-6DAC-4047-86BF-AD855EAA5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108" y="5093070"/>
            <a:ext cx="2011892" cy="1307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FA60CE59-9FE1-4596-8859-9D911821A788}"/>
              </a:ext>
            </a:extLst>
          </p:cNvPr>
          <p:cNvSpPr/>
          <p:nvPr/>
        </p:nvSpPr>
        <p:spPr>
          <a:xfrm>
            <a:off x="7608162" y="6476412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液压无级调速</a:t>
            </a:r>
            <a:endParaRPr lang="zh-CN" alt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2">
            <a:extLst>
              <a:ext uri="{FF2B5EF4-FFF2-40B4-BE49-F238E27FC236}">
                <a16:creationId xmlns:a16="http://schemas.microsoft.com/office/drawing/2014/main" id="{50014F85-4D3C-4AED-A6C3-C256966DE3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5661248"/>
            <a:ext cx="662473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液压液的作用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：传动、润滑、冷却、去污和防锈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3D8B0FF-AB65-4C27-9DFF-85C6A1D57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5" y="1647333"/>
            <a:ext cx="4392488" cy="3341156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99915CD-F427-9487-ECDB-BD68664B99F0}"/>
              </a:ext>
            </a:extLst>
          </p:cNvPr>
          <p:cNvSpPr txBox="1">
            <a:spLocks/>
          </p:cNvSpPr>
          <p:nvPr/>
        </p:nvSpPr>
        <p:spPr>
          <a:xfrm>
            <a:off x="7596336" y="0"/>
            <a:ext cx="1547664" cy="589756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defPPr>
              <a:defRPr lang="zh-CN"/>
            </a:defPPr>
            <a:lvl1pPr marL="0" indent="0" algn="r" eaLnBrk="0" hangingPunct="0">
              <a:lnSpc>
                <a:spcPct val="150000"/>
              </a:lnSpc>
              <a:spcBef>
                <a:spcPct val="20000"/>
              </a:spcBef>
              <a:buFontTx/>
              <a:buNone/>
              <a:defRPr sz="2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 dirty="0"/>
              <a:t>工作介质 </a:t>
            </a:r>
            <a:endParaRPr lang="en-US" altLang="zh-CN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11A732B-5EAD-EBCF-C7E6-816F6A370F65}"/>
              </a:ext>
            </a:extLst>
          </p:cNvPr>
          <p:cNvSpPr txBox="1"/>
          <p:nvPr/>
        </p:nvSpPr>
        <p:spPr>
          <a:xfrm>
            <a:off x="204719" y="934610"/>
            <a:ext cx="87597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defRPr sz="2400" b="1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9pPr>
          </a:lstStyle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b="0" dirty="0">
                <a:solidFill>
                  <a:schemeClr val="tx1"/>
                </a:solidFill>
              </a:rPr>
              <a:t>液压传动及控制所用的工作介质为</a:t>
            </a:r>
            <a:r>
              <a:rPr lang="zh-CN" altLang="en-US" b="0" dirty="0"/>
              <a:t>液压油液或其他合成液体</a:t>
            </a:r>
          </a:p>
        </p:txBody>
      </p:sp>
    </p:spTree>
    <p:extLst>
      <p:ext uri="{BB962C8B-B14F-4D97-AF65-F5344CB8AC3E}">
        <p14:creationId xmlns:p14="http://schemas.microsoft.com/office/powerpoint/2010/main" val="399616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AA3176A-FA9D-44AB-9A53-8982D20CE9D5}"/>
              </a:ext>
            </a:extLst>
          </p:cNvPr>
          <p:cNvSpPr txBox="1">
            <a:spLocks/>
          </p:cNvSpPr>
          <p:nvPr/>
        </p:nvSpPr>
        <p:spPr>
          <a:xfrm>
            <a:off x="8244408" y="0"/>
            <a:ext cx="899592" cy="589756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defPPr>
              <a:defRPr lang="zh-CN"/>
            </a:defPPr>
            <a:lvl1pPr marL="0" indent="0" algn="r" eaLnBrk="0" hangingPunct="0">
              <a:lnSpc>
                <a:spcPct val="150000"/>
              </a:lnSpc>
              <a:spcBef>
                <a:spcPct val="20000"/>
              </a:spcBef>
              <a:buFontTx/>
              <a:buNone/>
              <a:defRPr sz="2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 dirty="0"/>
              <a:t>密度 </a:t>
            </a:r>
            <a:endParaRPr lang="en-US" altLang="zh-CN" dirty="0"/>
          </a:p>
        </p:txBody>
      </p:sp>
      <p:sp>
        <p:nvSpPr>
          <p:cNvPr id="19" name="Text Box 9">
            <a:extLst>
              <a:ext uri="{FF2B5EF4-FFF2-40B4-BE49-F238E27FC236}">
                <a16:creationId xmlns:a16="http://schemas.microsoft.com/office/drawing/2014/main" id="{88E859EB-E7AB-45A5-96A6-81D0AC68A9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973028"/>
            <a:ext cx="8497639" cy="941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85850" indent="-3429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30000"/>
              </a:spcBef>
              <a:buFont typeface="Wingdings" panose="05000000000000000000" pitchFamily="2" charset="2"/>
              <a:buChar char="q"/>
            </a:pPr>
            <a:r>
              <a:rPr lang="zh-CN" altLang="en-US" sz="2400" dirty="0">
                <a:latin typeface="+mj-ea"/>
                <a:ea typeface="+mj-ea"/>
              </a:rPr>
              <a:t> 密度</a:t>
            </a:r>
            <a:r>
              <a:rPr lang="en-US" altLang="zh-CN" sz="2400" dirty="0">
                <a:latin typeface="+mj-ea"/>
                <a:ea typeface="+mj-ea"/>
              </a:rPr>
              <a:t>ρ</a:t>
            </a:r>
            <a:r>
              <a:rPr lang="zh-CN" altLang="en-US" sz="2400" dirty="0">
                <a:latin typeface="+mj-ea"/>
                <a:ea typeface="+mj-ea"/>
              </a:rPr>
              <a:t>：单位体积液体所具有的</a:t>
            </a:r>
            <a:r>
              <a:rPr lang="zh-CN" altLang="en-US" sz="2400" dirty="0" smtClean="0">
                <a:latin typeface="+mj-ea"/>
                <a:ea typeface="+mj-ea"/>
              </a:rPr>
              <a:t>质量；</a:t>
            </a:r>
            <a:endParaRPr lang="en-US" altLang="zh-CN" sz="2400" dirty="0" smtClean="0">
              <a:latin typeface="+mj-ea"/>
              <a:ea typeface="+mj-ea"/>
            </a:endParaRPr>
          </a:p>
          <a:p>
            <a:pPr eaLnBrk="1" hangingPunct="1">
              <a:spcBef>
                <a:spcPct val="30000"/>
              </a:spcBef>
              <a:buFont typeface="Wingdings" panose="05000000000000000000" pitchFamily="2" charset="2"/>
              <a:buChar char="q"/>
            </a:pPr>
            <a:r>
              <a:rPr lang="en-US" altLang="zh-CN" sz="2400" dirty="0">
                <a:latin typeface="+mj-ea"/>
                <a:ea typeface="+mj-ea"/>
              </a:rPr>
              <a:t> </a:t>
            </a:r>
            <a:r>
              <a:rPr lang="zh-CN" altLang="en-US" sz="2400" dirty="0" smtClean="0">
                <a:latin typeface="+mj-ea"/>
                <a:ea typeface="+mj-ea"/>
              </a:rPr>
              <a:t>流体</a:t>
            </a:r>
            <a:r>
              <a:rPr lang="zh-CN" altLang="en-US" sz="2400" dirty="0">
                <a:latin typeface="+mj-ea"/>
                <a:ea typeface="+mj-ea"/>
              </a:rPr>
              <a:t>的密度随着压力或温度的变化而变化，但</a:t>
            </a:r>
            <a:r>
              <a:rPr lang="zh-CN" altLang="en-US" sz="2400" dirty="0">
                <a:solidFill>
                  <a:schemeClr val="accent6"/>
                </a:solidFill>
                <a:latin typeface="+mj-ea"/>
                <a:ea typeface="+mj-ea"/>
              </a:rPr>
              <a:t>变化量很</a:t>
            </a:r>
            <a:r>
              <a:rPr lang="zh-CN" altLang="en-US" sz="2400" dirty="0" smtClean="0">
                <a:solidFill>
                  <a:schemeClr val="accent6"/>
                </a:solidFill>
                <a:latin typeface="+mj-ea"/>
                <a:ea typeface="+mj-ea"/>
              </a:rPr>
              <a:t>小。</a:t>
            </a:r>
            <a:endParaRPr lang="en-US" altLang="zh-CN" sz="2400" dirty="0">
              <a:solidFill>
                <a:schemeClr val="accent6"/>
              </a:solidFill>
              <a:latin typeface="+mj-ea"/>
              <a:ea typeface="+mj-ea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514CE92-73C7-066C-FC4D-18DF1BF2F962}"/>
              </a:ext>
            </a:extLst>
          </p:cNvPr>
          <p:cNvGrpSpPr/>
          <p:nvPr/>
        </p:nvGrpSpPr>
        <p:grpSpPr>
          <a:xfrm>
            <a:off x="2555776" y="2579353"/>
            <a:ext cx="3267268" cy="828860"/>
            <a:chOff x="1403648" y="2688719"/>
            <a:chExt cx="3267268" cy="828860"/>
          </a:xfrm>
        </p:grpSpPr>
        <p:sp>
          <p:nvSpPr>
            <p:cNvPr id="22" name="矩形 15">
              <a:extLst>
                <a:ext uri="{FF2B5EF4-FFF2-40B4-BE49-F238E27FC236}">
                  <a16:creationId xmlns:a16="http://schemas.microsoft.com/office/drawing/2014/main" id="{DCFAEDDE-83D2-4177-A806-BFB8731DE7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3848" y="2688719"/>
              <a:ext cx="14670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dirty="0">
                  <a:latin typeface="+mn-lt"/>
                  <a:ea typeface="微软雅黑" panose="020B0503020204020204" pitchFamily="34" charset="-122"/>
                </a:rPr>
                <a:t>液体的质量</a:t>
              </a:r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F6136AAB-AB08-40A6-B4D4-8533D46C7BF4}"/>
                </a:ext>
              </a:extLst>
            </p:cNvPr>
            <p:cNvCxnSpPr/>
            <p:nvPr/>
          </p:nvCxnSpPr>
          <p:spPr bwMode="auto">
            <a:xfrm>
              <a:off x="2679088" y="2901444"/>
              <a:ext cx="571500" cy="158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A8E15F1E-F7F4-4CCB-8B90-05C608C913DE}"/>
                </a:ext>
              </a:extLst>
            </p:cNvPr>
            <p:cNvCxnSpPr/>
            <p:nvPr/>
          </p:nvCxnSpPr>
          <p:spPr bwMode="auto">
            <a:xfrm flipV="1">
              <a:off x="2679088" y="3260219"/>
              <a:ext cx="5715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0">
              <a:extLst>
                <a:ext uri="{FF2B5EF4-FFF2-40B4-BE49-F238E27FC236}">
                  <a16:creationId xmlns:a16="http://schemas.microsoft.com/office/drawing/2014/main" id="{95CB9E37-3B6D-46D9-A208-A054C10923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8632" y="3117469"/>
              <a:ext cx="146706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2000" dirty="0">
                  <a:latin typeface="+mn-lt"/>
                  <a:ea typeface="微软雅黑" panose="020B0503020204020204" pitchFamily="34" charset="-122"/>
                </a:rPr>
                <a:t>液体的体积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81F1EBB0-F639-FDB8-77E4-29C1B7334F98}"/>
                    </a:ext>
                  </a:extLst>
                </p:cNvPr>
                <p:cNvSpPr txBox="1"/>
                <p:nvPr/>
              </p:nvSpPr>
              <p:spPr>
                <a:xfrm>
                  <a:off x="1403648" y="2709387"/>
                  <a:ext cx="1113253" cy="74405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sz="2800" b="0" i="1" smtClean="0">
                            <a:latin typeface="Cambria Math" panose="02040503050406030204" pitchFamily="18" charset="0"/>
                          </a:rPr>
                          <m:t>𝜌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den>
                        </m:f>
                      </m:oMath>
                    </m:oMathPara>
                  </a14:m>
                  <a:endParaRPr lang="zh-CN" altLang="en-US" sz="2800" dirty="0">
                    <a:latin typeface="+mn-lt"/>
                  </a:endParaRPr>
                </a:p>
              </p:txBody>
            </p:sp>
          </mc:Choice>
          <mc:Fallback xmlns="">
            <p:sp>
              <p:nvSpPr>
                <p:cNvPr id="2" name="文本框 1">
                  <a:extLst>
                    <a:ext uri="{FF2B5EF4-FFF2-40B4-BE49-F238E27FC236}">
                      <a16:creationId xmlns:a16="http://schemas.microsoft.com/office/drawing/2014/main" id="{81F1EBB0-F639-FDB8-77E4-29C1B7334F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03648" y="2709387"/>
                  <a:ext cx="1113253" cy="744050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0585D9E6-739A-73CF-26B7-55834E52E44D}"/>
              </a:ext>
            </a:extLst>
          </p:cNvPr>
          <p:cNvSpPr txBox="1"/>
          <p:nvPr/>
        </p:nvSpPr>
        <p:spPr>
          <a:xfrm>
            <a:off x="2915816" y="4362133"/>
            <a:ext cx="3785338" cy="4001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dirty="0">
                <a:latin typeface="+mn-lt"/>
                <a:ea typeface="微软雅黑" panose="020B0503020204020204" pitchFamily="34" charset="-122"/>
              </a:rPr>
              <a:t>常用液压传动介质密度</a:t>
            </a:r>
            <a:r>
              <a:rPr lang="en-US" altLang="zh-CN" sz="2000" dirty="0">
                <a:latin typeface="+mn-lt"/>
                <a:ea typeface="微软雅黑" panose="020B0503020204020204" pitchFamily="34" charset="-122"/>
              </a:rPr>
              <a:t>(20°C)</a:t>
            </a:r>
            <a:endParaRPr lang="zh-CN" altLang="en-US" sz="2000" dirty="0">
              <a:latin typeface="+mn-lt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08011FC-3ED2-4205-2450-7893A0DB8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62446" y="4901602"/>
            <a:ext cx="9816291" cy="141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79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AA3176A-FA9D-44AB-9A53-8982D20CE9D5}"/>
              </a:ext>
            </a:extLst>
          </p:cNvPr>
          <p:cNvSpPr txBox="1">
            <a:spLocks/>
          </p:cNvSpPr>
          <p:nvPr/>
        </p:nvSpPr>
        <p:spPr>
          <a:xfrm>
            <a:off x="7524328" y="0"/>
            <a:ext cx="1619671" cy="589756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defPPr>
              <a:defRPr lang="zh-CN"/>
            </a:defPPr>
            <a:lvl1pPr marL="0" indent="0" algn="r" eaLnBrk="0" hangingPunct="0">
              <a:lnSpc>
                <a:spcPct val="150000"/>
              </a:lnSpc>
              <a:spcBef>
                <a:spcPct val="20000"/>
              </a:spcBef>
              <a:buFontTx/>
              <a:buNone/>
              <a:defRPr sz="2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 dirty="0"/>
              <a:t>可压缩性</a:t>
            </a:r>
            <a:endParaRPr lang="en-US" altLang="zh-CN" dirty="0"/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4FECB86C-A06C-4552-89A4-5BD81E11A7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947738"/>
            <a:ext cx="864235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30000"/>
              </a:spcBef>
              <a:buFont typeface="Wingdings" panose="05000000000000000000" pitchFamily="2" charset="2"/>
              <a:buChar char="q"/>
            </a:pPr>
            <a:r>
              <a:rPr lang="zh-CN" altLang="en-US" sz="2400" dirty="0">
                <a:latin typeface="+mn-lt"/>
                <a:ea typeface="微软雅黑" panose="020B0503020204020204" pitchFamily="34" charset="-122"/>
              </a:rPr>
              <a:t> 可压缩性：液体因所受压力增高而发生体积缩小的性质称为可压缩性。</a:t>
            </a:r>
            <a:endParaRPr lang="zh-CN" altLang="de-DE" sz="240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2D439C2F-6D76-4072-A2C6-6B8F8DA42A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336" y="2284308"/>
            <a:ext cx="21082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>
                <a:latin typeface="+mn-lt"/>
                <a:ea typeface="微软雅黑" panose="020B0503020204020204" pitchFamily="34" charset="-122"/>
              </a:rPr>
              <a:t>体积压缩系数 </a:t>
            </a:r>
          </a:p>
        </p:txBody>
      </p:sp>
      <p:sp>
        <p:nvSpPr>
          <p:cNvPr id="18" name="矩形 18">
            <a:extLst>
              <a:ext uri="{FF2B5EF4-FFF2-40B4-BE49-F238E27FC236}">
                <a16:creationId xmlns:a16="http://schemas.microsoft.com/office/drawing/2014/main" id="{0DD72D34-9607-499B-B141-222A9B043C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4973" y="3256188"/>
            <a:ext cx="210826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+mn-lt"/>
                <a:ea typeface="微软雅黑" panose="020B0503020204020204" pitchFamily="34" charset="-122"/>
              </a:rPr>
              <a:t>体积弹性模量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63E0FAFA-530C-F51A-562D-D3B4865502D8}"/>
                  </a:ext>
                </a:extLst>
              </p:cNvPr>
              <p:cNvSpPr txBox="1"/>
              <p:nvPr/>
            </p:nvSpPr>
            <p:spPr>
              <a:xfrm>
                <a:off x="2601135" y="3068960"/>
                <a:ext cx="2363211" cy="6939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den>
                      </m:f>
                      <m:sSub>
                        <m:sSub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63E0FAFA-530C-F51A-562D-D3B4865502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135" y="3068960"/>
                <a:ext cx="2363211" cy="6939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0529AEF-39F8-C7BF-3379-68B264CB73D6}"/>
                  </a:ext>
                </a:extLst>
              </p:cNvPr>
              <p:cNvSpPr txBox="1"/>
              <p:nvPr/>
            </p:nvSpPr>
            <p:spPr>
              <a:xfrm>
                <a:off x="2673821" y="2196959"/>
                <a:ext cx="1369477" cy="5790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zh-CN" sz="2400" dirty="0">
                    <a:latin typeface="+mn-lt"/>
                  </a:rPr>
                  <a:t>k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den>
                    </m:f>
                    <m:f>
                      <m:f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num>
                      <m:den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</m:oMath>
                </a14:m>
                <a:endParaRPr lang="zh-CN" altLang="en-US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80529AEF-39F8-C7BF-3379-68B264CB73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3821" y="2196959"/>
                <a:ext cx="1369477" cy="579005"/>
              </a:xfrm>
              <a:prstGeom prst="rect">
                <a:avLst/>
              </a:prstGeom>
              <a:blipFill>
                <a:blip r:embed="rId3"/>
                <a:stretch>
                  <a:fillRect l="-13839" t="-2105" b="-94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0B7C3AF-97E0-2733-7C37-9A6EBB45504C}"/>
                  </a:ext>
                </a:extLst>
              </p:cNvPr>
              <p:cNvSpPr txBox="1"/>
              <p:nvPr/>
            </p:nvSpPr>
            <p:spPr>
              <a:xfrm>
                <a:off x="683568" y="4334327"/>
                <a:ext cx="450443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0B7C3AF-97E0-2733-7C37-9A6EBB4550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68" y="4334327"/>
                <a:ext cx="450443" cy="369332"/>
              </a:xfrm>
              <a:prstGeom prst="rect">
                <a:avLst/>
              </a:prstGeom>
              <a:blipFill>
                <a:blip r:embed="rId4"/>
                <a:stretch>
                  <a:fillRect l="-12162" r="-13514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18">
            <a:extLst>
              <a:ext uri="{FF2B5EF4-FFF2-40B4-BE49-F238E27FC236}">
                <a16:creationId xmlns:a16="http://schemas.microsoft.com/office/drawing/2014/main" id="{A1FAD423-7C68-970F-2BBB-E8EBC4A61E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1271" y="4334327"/>
            <a:ext cx="29546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+mn-lt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+mn-lt"/>
                <a:ea typeface="微软雅黑" panose="020B0503020204020204" pitchFamily="34" charset="-122"/>
              </a:rPr>
              <a:t>液体压力变化量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072D786-AC74-448F-4312-052F9E57303B}"/>
                  </a:ext>
                </a:extLst>
              </p:cNvPr>
              <p:cNvSpPr txBox="1"/>
              <p:nvPr/>
            </p:nvSpPr>
            <p:spPr>
              <a:xfrm>
                <a:off x="679068" y="5085184"/>
                <a:ext cx="4600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zh-CN" altLang="en-US" sz="2400" i="1" dirty="0">
                  <a:latin typeface="+mn-lt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1072D786-AC74-448F-4312-052F9E5730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68" y="5085184"/>
                <a:ext cx="460061" cy="369332"/>
              </a:xfrm>
              <a:prstGeom prst="rect">
                <a:avLst/>
              </a:prstGeom>
              <a:blipFill>
                <a:blip r:embed="rId5"/>
                <a:stretch>
                  <a:fillRect l="-14474" r="-11842" b="-8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18">
            <a:extLst>
              <a:ext uri="{FF2B5EF4-FFF2-40B4-BE49-F238E27FC236}">
                <a16:creationId xmlns:a16="http://schemas.microsoft.com/office/drawing/2014/main" id="{F6CDEBB0-225B-D2D7-FC1D-4C47D4A69C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6771" y="5085184"/>
            <a:ext cx="29546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+mn-lt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+mn-lt"/>
                <a:ea typeface="微软雅黑" panose="020B0503020204020204" pitchFamily="34" charset="-122"/>
              </a:rPr>
              <a:t>液体体积变化量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C08CA8F-12F1-29F7-00F6-67F07D078767}"/>
                  </a:ext>
                </a:extLst>
              </p:cNvPr>
              <p:cNvSpPr txBox="1"/>
              <p:nvPr/>
            </p:nvSpPr>
            <p:spPr>
              <a:xfrm>
                <a:off x="664745" y="5805263"/>
                <a:ext cx="37106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400" i="1" dirty="0">
                  <a:latin typeface="+mn-lt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C08CA8F-12F1-29F7-00F6-67F07D0787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745" y="5805263"/>
                <a:ext cx="371064" cy="369332"/>
              </a:xfrm>
              <a:prstGeom prst="rect">
                <a:avLst/>
              </a:prstGeom>
              <a:blipFill>
                <a:blip r:embed="rId6"/>
                <a:stretch>
                  <a:fillRect l="-18033" r="-3279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8">
            <a:extLst>
              <a:ext uri="{FF2B5EF4-FFF2-40B4-BE49-F238E27FC236}">
                <a16:creationId xmlns:a16="http://schemas.microsoft.com/office/drawing/2014/main" id="{D867EEBD-89F3-A755-E910-BC1EB0AEE8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2448" y="5805263"/>
            <a:ext cx="295465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+mn-lt"/>
                <a:ea typeface="微软雅黑" panose="020B0503020204020204" pitchFamily="34" charset="-122"/>
              </a:rPr>
              <a:t>——</a:t>
            </a:r>
            <a:r>
              <a:rPr lang="zh-CN" altLang="en-US" sz="2400" dirty="0">
                <a:latin typeface="+mn-lt"/>
                <a:ea typeface="微软雅黑" panose="020B0503020204020204" pitchFamily="34" charset="-122"/>
              </a:rPr>
              <a:t>被压缩液体体积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2479AC3-5373-F7EE-A730-2AD0D45AEF4A}"/>
              </a:ext>
            </a:extLst>
          </p:cNvPr>
          <p:cNvGrpSpPr/>
          <p:nvPr/>
        </p:nvGrpSpPr>
        <p:grpSpPr>
          <a:xfrm>
            <a:off x="5502740" y="2583222"/>
            <a:ext cx="3344768" cy="2469771"/>
            <a:chOff x="5290279" y="1988840"/>
            <a:chExt cx="4158876" cy="3263855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337D2CC-E72F-7334-A003-E5FE47A7ECED}"/>
                </a:ext>
              </a:extLst>
            </p:cNvPr>
            <p:cNvSpPr/>
            <p:nvPr/>
          </p:nvSpPr>
          <p:spPr>
            <a:xfrm>
              <a:off x="5292081" y="2757223"/>
              <a:ext cx="1974599" cy="2492795"/>
            </a:xfrm>
            <a:prstGeom prst="rect">
              <a:avLst/>
            </a:prstGeom>
            <a:solidFill>
              <a:srgbClr val="FFC000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5FBE7A0-E3D1-8915-5983-A32313B8C2BA}"/>
                </a:ext>
              </a:extLst>
            </p:cNvPr>
            <p:cNvSpPr/>
            <p:nvPr/>
          </p:nvSpPr>
          <p:spPr>
            <a:xfrm>
              <a:off x="5292081" y="2279583"/>
              <a:ext cx="1974598" cy="477640"/>
            </a:xfrm>
            <a:prstGeom prst="rect">
              <a:avLst/>
            </a:prstGeom>
            <a:gradFill flip="none" rotWithShape="1">
              <a:gsLst>
                <a:gs pos="100000">
                  <a:schemeClr val="accent3">
                    <a:lumMod val="67000"/>
                  </a:schemeClr>
                </a:gs>
                <a:gs pos="20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26135653-D950-7705-2C0A-972E37B14749}"/>
                </a:ext>
              </a:extLst>
            </p:cNvPr>
            <p:cNvCxnSpPr>
              <a:cxnSpLocks/>
            </p:cNvCxnSpPr>
            <p:nvPr/>
          </p:nvCxnSpPr>
          <p:spPr>
            <a:xfrm>
              <a:off x="5292080" y="2060848"/>
              <a:ext cx="0" cy="53535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DB32C438-7AD8-A0F1-B315-B4614300C797}"/>
                </a:ext>
              </a:extLst>
            </p:cNvPr>
            <p:cNvCxnSpPr>
              <a:cxnSpLocks/>
            </p:cNvCxnSpPr>
            <p:nvPr/>
          </p:nvCxnSpPr>
          <p:spPr>
            <a:xfrm>
              <a:off x="7266679" y="2060848"/>
              <a:ext cx="0" cy="535351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57F56891-07E5-B602-B417-58D8BE2CABEC}"/>
                </a:ext>
              </a:extLst>
            </p:cNvPr>
            <p:cNvCxnSpPr>
              <a:cxnSpLocks/>
            </p:cNvCxnSpPr>
            <p:nvPr/>
          </p:nvCxnSpPr>
          <p:spPr>
            <a:xfrm>
              <a:off x="5290279" y="3221816"/>
              <a:ext cx="1976400" cy="0"/>
            </a:xfrm>
            <a:prstGeom prst="line">
              <a:avLst/>
            </a:prstGeom>
            <a:ln w="28575">
              <a:prstDash val="sysDot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F5A83D3-A845-916C-1E0B-4E26A54998A4}"/>
                </a:ext>
              </a:extLst>
            </p:cNvPr>
            <p:cNvSpPr/>
            <p:nvPr/>
          </p:nvSpPr>
          <p:spPr>
            <a:xfrm>
              <a:off x="7474556" y="2759900"/>
              <a:ext cx="1974599" cy="2492795"/>
            </a:xfrm>
            <a:prstGeom prst="rect">
              <a:avLst/>
            </a:prstGeom>
            <a:solidFill>
              <a:srgbClr val="FFC000"/>
            </a:solidFill>
            <a:ln w="28575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A6240027-D7A5-295C-E27B-F8B6CC34C1E2}"/>
                </a:ext>
              </a:extLst>
            </p:cNvPr>
            <p:cNvSpPr/>
            <p:nvPr/>
          </p:nvSpPr>
          <p:spPr>
            <a:xfrm>
              <a:off x="7474556" y="2752887"/>
              <a:ext cx="1974598" cy="477640"/>
            </a:xfrm>
            <a:prstGeom prst="rect">
              <a:avLst/>
            </a:prstGeom>
            <a:gradFill flip="none" rotWithShape="1">
              <a:gsLst>
                <a:gs pos="100000">
                  <a:schemeClr val="accent3">
                    <a:lumMod val="67000"/>
                  </a:schemeClr>
                </a:gs>
                <a:gs pos="20000">
                  <a:schemeClr val="accent3">
                    <a:lumMod val="97000"/>
                    <a:lumOff val="3000"/>
                  </a:schemeClr>
                </a:gs>
                <a:gs pos="100000">
                  <a:schemeClr val="accent3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9E2F145F-7495-3712-2534-9E9E1CD58742}"/>
                </a:ext>
              </a:extLst>
            </p:cNvPr>
            <p:cNvCxnSpPr>
              <a:cxnSpLocks/>
            </p:cNvCxnSpPr>
            <p:nvPr/>
          </p:nvCxnSpPr>
          <p:spPr>
            <a:xfrm>
              <a:off x="7474555" y="2063524"/>
              <a:ext cx="0" cy="720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78549253-3074-B173-79D3-F56C02742036}"/>
                </a:ext>
              </a:extLst>
            </p:cNvPr>
            <p:cNvCxnSpPr>
              <a:cxnSpLocks/>
            </p:cNvCxnSpPr>
            <p:nvPr/>
          </p:nvCxnSpPr>
          <p:spPr>
            <a:xfrm>
              <a:off x="9449154" y="2063524"/>
              <a:ext cx="0" cy="720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CBEF5031-6105-F49C-618E-A39C747CB8FB}"/>
                    </a:ext>
                  </a:extLst>
                </p:cNvPr>
                <p:cNvSpPr txBox="1"/>
                <p:nvPr/>
              </p:nvSpPr>
              <p:spPr>
                <a:xfrm>
                  <a:off x="5864836" y="2730947"/>
                  <a:ext cx="827285" cy="6101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CBEF5031-6105-F49C-618E-A39C747CB8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64836" y="2730947"/>
                  <a:ext cx="827285" cy="61010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03B3B4DF-77FF-2874-3795-DB3718F7CB0A}"/>
                    </a:ext>
                  </a:extLst>
                </p:cNvPr>
                <p:cNvSpPr txBox="1"/>
                <p:nvPr/>
              </p:nvSpPr>
              <p:spPr>
                <a:xfrm>
                  <a:off x="5781170" y="3929079"/>
                  <a:ext cx="994617" cy="6101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03B3B4DF-77FF-2874-3795-DB3718F7CB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81170" y="3929079"/>
                  <a:ext cx="994617" cy="610100"/>
                </a:xfrm>
                <a:prstGeom prst="rect">
                  <a:avLst/>
                </a:prstGeom>
                <a:blipFill>
                  <a:blip r:embed="rId8"/>
                  <a:stretch>
                    <a:fillRect b="-2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1" name="直接箭头连接符 40">
              <a:extLst>
                <a:ext uri="{FF2B5EF4-FFF2-40B4-BE49-F238E27FC236}">
                  <a16:creationId xmlns:a16="http://schemas.microsoft.com/office/drawing/2014/main" id="{F67E8194-0266-8FE9-EE0F-5A6859A3F617}"/>
                </a:ext>
              </a:extLst>
            </p:cNvPr>
            <p:cNvCxnSpPr>
              <a:cxnSpLocks/>
            </p:cNvCxnSpPr>
            <p:nvPr/>
          </p:nvCxnSpPr>
          <p:spPr>
            <a:xfrm>
              <a:off x="8244408" y="1988840"/>
              <a:ext cx="0" cy="75713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484E3613-13E7-6CA3-D98F-B7A404CE7A9C}"/>
                    </a:ext>
                  </a:extLst>
                </p:cNvPr>
                <p:cNvSpPr txBox="1"/>
                <p:nvPr/>
              </p:nvSpPr>
              <p:spPr>
                <a:xfrm>
                  <a:off x="8157138" y="2060848"/>
                  <a:ext cx="1030086" cy="61010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zh-CN" altLang="en-US" sz="2400" dirty="0"/>
                </a:p>
              </p:txBody>
            </p:sp>
          </mc:Choice>
          <mc:Fallback xmlns="">
            <p:sp>
              <p:nvSpPr>
                <p:cNvPr id="46" name="文本框 45">
                  <a:extLst>
                    <a:ext uri="{FF2B5EF4-FFF2-40B4-BE49-F238E27FC236}">
                      <a16:creationId xmlns:a16="http://schemas.microsoft.com/office/drawing/2014/main" id="{484E3613-13E7-6CA3-D98F-B7A404CE7A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57138" y="2060848"/>
                  <a:ext cx="1030086" cy="610100"/>
                </a:xfrm>
                <a:prstGeom prst="rect">
                  <a:avLst/>
                </a:prstGeom>
                <a:blipFill>
                  <a:blip r:embed="rId9"/>
                  <a:stretch>
                    <a:fillRect b="-1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72676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>
            <a:extLst>
              <a:ext uri="{FF2B5EF4-FFF2-40B4-BE49-F238E27FC236}">
                <a16:creationId xmlns:a16="http://schemas.microsoft.com/office/drawing/2014/main" id="{E13AA14E-4FE3-4C53-AB3D-0962F3619D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201" y="828244"/>
            <a:ext cx="8424935" cy="28253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85850" indent="-3429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30000"/>
              </a:spcBef>
              <a:buFont typeface="Wingdings" panose="05000000000000000000" pitchFamily="2" charset="2"/>
              <a:buChar char="q"/>
            </a:pPr>
            <a:r>
              <a:rPr lang="zh-CN" altLang="en-US" sz="2400" dirty="0">
                <a:latin typeface="+mn-lt"/>
                <a:ea typeface="微软雅黑" panose="020B0503020204020204" pitchFamily="34" charset="-122"/>
              </a:rPr>
              <a:t> </a:t>
            </a:r>
            <a:r>
              <a:rPr lang="zh-CN" altLang="en-US" sz="2400" dirty="0" smtClean="0">
                <a:latin typeface="+mn-lt"/>
                <a:ea typeface="微软雅黑" panose="020B0503020204020204" pitchFamily="34" charset="-122"/>
              </a:rPr>
              <a:t>可压缩性</a:t>
            </a:r>
            <a:endParaRPr lang="en-US" altLang="zh-CN" sz="2400" dirty="0">
              <a:latin typeface="+mn-lt"/>
              <a:ea typeface="微软雅黑" panose="020B0503020204020204" pitchFamily="34" charset="-122"/>
            </a:endParaRPr>
          </a:p>
          <a:p>
            <a:pPr marL="727200" lvl="1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+mn-lt"/>
                <a:ea typeface="微软雅黑" panose="020B0503020204020204" pitchFamily="34" charset="-122"/>
              </a:rPr>
              <a:t>油液的可压缩性对液压系统的</a:t>
            </a:r>
            <a:r>
              <a:rPr lang="zh-CN" altLang="en-US" sz="2400" dirty="0">
                <a:solidFill>
                  <a:schemeClr val="accent6"/>
                </a:solidFill>
                <a:latin typeface="+mn-lt"/>
                <a:ea typeface="微软雅黑" panose="020B0503020204020204" pitchFamily="34" charset="-122"/>
              </a:rPr>
              <a:t>动态性能影响较大</a:t>
            </a:r>
            <a:r>
              <a:rPr lang="zh-CN" altLang="en-US" sz="2400" dirty="0">
                <a:latin typeface="+mn-lt"/>
                <a:ea typeface="微软雅黑" panose="020B0503020204020204" pitchFamily="34" charset="-122"/>
              </a:rPr>
              <a:t>，不可忽略；</a:t>
            </a:r>
          </a:p>
          <a:p>
            <a:pPr marL="727200" lvl="1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+mn-lt"/>
                <a:ea typeface="微软雅黑" panose="020B0503020204020204" pitchFamily="34" charset="-122"/>
              </a:rPr>
              <a:t>由于</a:t>
            </a:r>
            <a:r>
              <a:rPr lang="zh-CN" altLang="en-US" sz="2400" dirty="0">
                <a:solidFill>
                  <a:schemeClr val="accent6"/>
                </a:solidFill>
                <a:latin typeface="+mn-lt"/>
                <a:ea typeface="微软雅黑" panose="020B0503020204020204" pitchFamily="34" charset="-122"/>
              </a:rPr>
              <a:t>空气的可压缩性很大</a:t>
            </a:r>
            <a:r>
              <a:rPr lang="zh-CN" altLang="en-US" sz="2400" dirty="0">
                <a:latin typeface="+mn-lt"/>
                <a:ea typeface="微软雅黑" panose="020B0503020204020204" pitchFamily="34" charset="-122"/>
              </a:rPr>
              <a:t>，空气对液压油当量体积弹性模量影响显著。</a:t>
            </a:r>
            <a:endParaRPr lang="zh-CN" altLang="de-DE" sz="2400" dirty="0">
              <a:latin typeface="+mn-lt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56E62F0-67F9-418F-809D-F6FE736D7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41142" y="4577454"/>
            <a:ext cx="9626283" cy="122545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0B3DA02-6072-41F7-884D-ADA155F51351}"/>
              </a:ext>
            </a:extLst>
          </p:cNvPr>
          <p:cNvSpPr txBox="1"/>
          <p:nvPr/>
        </p:nvSpPr>
        <p:spPr>
          <a:xfrm>
            <a:off x="2915816" y="4005064"/>
            <a:ext cx="34563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000" dirty="0">
                <a:latin typeface="+mn-lt"/>
                <a:ea typeface="微软雅黑" panose="020B0503020204020204" pitchFamily="34" charset="-122"/>
              </a:rPr>
              <a:t>常用液压介质体积模量</a:t>
            </a:r>
            <a:r>
              <a:rPr lang="en-US" altLang="zh-CN" sz="2000" dirty="0">
                <a:latin typeface="+mn-lt"/>
                <a:ea typeface="微软雅黑" panose="020B0503020204020204" pitchFamily="34" charset="-122"/>
              </a:rPr>
              <a:t>(20°C)</a:t>
            </a:r>
            <a:endParaRPr lang="zh-CN" altLang="en-US" sz="200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CB9F159-CD26-2836-FCB7-3CF81EF7D0F8}"/>
              </a:ext>
            </a:extLst>
          </p:cNvPr>
          <p:cNvSpPr txBox="1">
            <a:spLocks/>
          </p:cNvSpPr>
          <p:nvPr/>
        </p:nvSpPr>
        <p:spPr>
          <a:xfrm>
            <a:off x="7380312" y="0"/>
            <a:ext cx="1763688" cy="589756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defPPr>
              <a:defRPr lang="zh-CN"/>
            </a:defPPr>
            <a:lvl1pPr marL="0" indent="0" algn="r" eaLnBrk="0" hangingPunct="0">
              <a:lnSpc>
                <a:spcPct val="150000"/>
              </a:lnSpc>
              <a:spcBef>
                <a:spcPct val="20000"/>
              </a:spcBef>
              <a:buFontTx/>
              <a:buNone/>
              <a:defRPr sz="2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 dirty="0"/>
              <a:t>可压缩性</a:t>
            </a:r>
            <a:endParaRPr lang="en-US" altLang="zh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BA9A076-E2B4-DE25-1B9A-0C1528BF0C2C}"/>
                  </a:ext>
                </a:extLst>
              </p:cNvPr>
              <p:cNvSpPr txBox="1"/>
              <p:nvPr/>
            </p:nvSpPr>
            <p:spPr>
              <a:xfrm>
                <a:off x="838272" y="5937167"/>
                <a:ext cx="7776864" cy="3796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+mj-ea"/>
                    <a:ea typeface="+mj-ea"/>
                  </a:rPr>
                  <a:t>石油基液压油可压缩性是钢的 </a:t>
                </a:r>
                <a:r>
                  <a:rPr lang="en-US" altLang="zh-CN" dirty="0">
                    <a:latin typeface="+mj-ea"/>
                    <a:ea typeface="+mj-ea"/>
                  </a:rPr>
                  <a:t>100</a:t>
                </a:r>
                <a:r>
                  <a:rPr lang="zh-CN" altLang="en-US" dirty="0">
                    <a:latin typeface="+mj-ea"/>
                    <a:ea typeface="+mj-ea"/>
                  </a:rPr>
                  <a:t>～</a:t>
                </a:r>
                <a:r>
                  <a:rPr lang="en-US" altLang="zh-CN" dirty="0">
                    <a:latin typeface="+mj-ea"/>
                    <a:ea typeface="+mj-ea"/>
                  </a:rPr>
                  <a:t>170 </a:t>
                </a:r>
                <a:r>
                  <a:rPr lang="zh-CN" altLang="en-US" dirty="0">
                    <a:latin typeface="+mj-ea"/>
                    <a:ea typeface="+mj-ea"/>
                  </a:rPr>
                  <a:t>倍</a:t>
                </a:r>
                <a:r>
                  <a:rPr lang="en-US" altLang="zh-CN" dirty="0">
                    <a:latin typeface="+mj-ea"/>
                    <a:ea typeface="+mj-ea"/>
                  </a:rPr>
                  <a:t>(</a:t>
                </a:r>
                <a:r>
                  <a:rPr lang="zh-CN" altLang="en-US" dirty="0">
                    <a:latin typeface="+mj-ea"/>
                    <a:ea typeface="+mj-ea"/>
                  </a:rPr>
                  <a:t>钢的弹性模量为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 smtClean="0">
                        <a:latin typeface="+mj-ea"/>
                        <a:ea typeface="+mj-ea"/>
                      </a:rPr>
                      <m:t>2. 1×</m:t>
                    </m:r>
                    <m:sSup>
                      <m:sSupPr>
                        <m:ctrlPr>
                          <a:rPr lang="en-US" altLang="zh-CN" i="1" dirty="0" smtClean="0">
                            <a:latin typeface="+mj-ea"/>
                            <a:ea typeface="+mj-ea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altLang="zh-CN" dirty="0">
                            <a:latin typeface="+mj-ea"/>
                            <a:ea typeface="+mj-ea"/>
                          </a:rPr>
                          <m:t>10</m:t>
                        </m:r>
                      </m:e>
                      <m:sup>
                        <m:r>
                          <a:rPr lang="en-US" altLang="zh-CN" b="0" i="1" dirty="0" smtClean="0">
                            <a:latin typeface="+mj-ea"/>
                            <a:ea typeface="+mj-ea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altLang="zh-CN" dirty="0">
                    <a:latin typeface="+mj-ea"/>
                    <a:ea typeface="+mj-ea"/>
                  </a:rPr>
                  <a:t> MPa</a:t>
                </a:r>
                <a:r>
                  <a:rPr lang="zh-CN" altLang="en-US" dirty="0">
                    <a:latin typeface="+mj-ea"/>
                    <a:ea typeface="+mj-ea"/>
                  </a:rPr>
                  <a:t>）</a:t>
                </a:r>
              </a:p>
            </p:txBody>
          </p:sp>
        </mc:Choice>
        <mc:Fallback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BA9A076-E2B4-DE25-1B9A-0C1528BF0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72" y="5937167"/>
                <a:ext cx="7776864" cy="379656"/>
              </a:xfrm>
              <a:prstGeom prst="rect">
                <a:avLst/>
              </a:prstGeom>
              <a:blipFill>
                <a:blip r:embed="rId3"/>
                <a:stretch>
                  <a:fillRect l="-706" t="-6452" r="-3608" b="-258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4234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4AA3176A-FA9D-44AB-9A53-8982D20CE9D5}"/>
              </a:ext>
            </a:extLst>
          </p:cNvPr>
          <p:cNvSpPr txBox="1">
            <a:spLocks/>
          </p:cNvSpPr>
          <p:nvPr/>
        </p:nvSpPr>
        <p:spPr>
          <a:xfrm>
            <a:off x="8316416" y="0"/>
            <a:ext cx="827584" cy="589756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defPPr>
              <a:defRPr lang="zh-CN"/>
            </a:defPPr>
            <a:lvl1pPr marL="0" indent="0" algn="r" eaLnBrk="0" hangingPunct="0">
              <a:lnSpc>
                <a:spcPct val="150000"/>
              </a:lnSpc>
              <a:spcBef>
                <a:spcPct val="20000"/>
              </a:spcBef>
              <a:buFontTx/>
              <a:buNone/>
              <a:defRPr sz="2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 dirty="0"/>
              <a:t>黏性</a:t>
            </a:r>
            <a:endParaRPr lang="en-US" altLang="zh-CN" dirty="0"/>
          </a:p>
        </p:txBody>
      </p:sp>
      <p:sp>
        <p:nvSpPr>
          <p:cNvPr id="4" name="Text Box 9">
            <a:extLst>
              <a:ext uri="{FF2B5EF4-FFF2-40B4-BE49-F238E27FC236}">
                <a16:creationId xmlns:a16="http://schemas.microsoft.com/office/drawing/2014/main" id="{0419219E-08F4-4EA3-AABC-FB8ACE0B06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4" y="947738"/>
            <a:ext cx="8743211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354013" indent="-354013" eaLnBrk="1" hangingPunct="1">
              <a:spcBef>
                <a:spcPct val="30000"/>
              </a:spcBef>
              <a:buFont typeface="Wingdings" panose="05000000000000000000" pitchFamily="2" charset="2"/>
              <a:buChar char="q"/>
            </a:pPr>
            <a:r>
              <a:rPr lang="zh-CN" altLang="en-US" sz="2400" dirty="0">
                <a:latin typeface="+mn-lt"/>
                <a:ea typeface="微软雅黑" panose="020B0503020204020204" pitchFamily="34" charset="-122"/>
              </a:rPr>
              <a:t>黏性：液体在外力作用下流动时，其流动受到牵制， 从而沿其界面产生内摩擦力， 这一特性称为液体的黏性。</a:t>
            </a:r>
            <a:endParaRPr lang="en-US" altLang="zh-CN" sz="240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2" name="矩形 40">
            <a:extLst>
              <a:ext uri="{FF2B5EF4-FFF2-40B4-BE49-F238E27FC236}">
                <a16:creationId xmlns:a16="http://schemas.microsoft.com/office/drawing/2014/main" id="{64B09034-7D8E-4642-B099-E85F2D1DC1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468" y="5135173"/>
            <a:ext cx="852649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+mn-lt"/>
                <a:ea typeface="微软雅黑" panose="020B0503020204020204" pitchFamily="34" charset="-122"/>
              </a:rPr>
              <a:t>当压力增加时，液体黏度有所增加；</a:t>
            </a:r>
            <a:endParaRPr lang="en-US" altLang="zh-CN" sz="2400" dirty="0">
              <a:latin typeface="+mn-lt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+mn-lt"/>
                <a:ea typeface="微软雅黑" panose="020B0503020204020204" pitchFamily="34" charset="-122"/>
              </a:rPr>
              <a:t>液体的黏度对温度很敏感，温度略升高，黏度显著降低。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2006C4-45DA-940E-BBE5-EE9A5A174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61" y="2023119"/>
            <a:ext cx="4348835" cy="291804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867FC39F-8DB8-6713-EAE7-957FC1D394EF}"/>
                  </a:ext>
                </a:extLst>
              </p:cNvPr>
              <p:cNvSpPr txBox="1"/>
              <p:nvPr/>
            </p:nvSpPr>
            <p:spPr>
              <a:xfrm>
                <a:off x="5894561" y="3163498"/>
                <a:ext cx="1546064" cy="7643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</m:oMath>
                  </m:oMathPara>
                </a14:m>
                <a:endParaRPr lang="zh-CN" altLang="en-US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867FC39F-8DB8-6713-EAE7-957FC1D39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561" y="3163498"/>
                <a:ext cx="1546064" cy="76437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>
            <a:extLst>
              <a:ext uri="{FF2B5EF4-FFF2-40B4-BE49-F238E27FC236}">
                <a16:creationId xmlns:a16="http://schemas.microsoft.com/office/drawing/2014/main" id="{1175AAC7-55EC-1C18-97BB-BD5AD4AC3192}"/>
              </a:ext>
            </a:extLst>
          </p:cNvPr>
          <p:cNvSpPr txBox="1"/>
          <p:nvPr/>
        </p:nvSpPr>
        <p:spPr>
          <a:xfrm>
            <a:off x="4375053" y="3292477"/>
            <a:ext cx="1519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+mn-lt"/>
                <a:ea typeface="微软雅黑" panose="020B0503020204020204" pitchFamily="34" charset="-122"/>
              </a:rPr>
              <a:t>内摩擦力</a:t>
            </a:r>
            <a:endParaRPr lang="zh-CN" altLang="en-US" sz="2400" dirty="0">
              <a:latin typeface="+mn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2EF86AC1-8C89-D15A-6DAB-0FB73160C842}"/>
                  </a:ext>
                </a:extLst>
              </p:cNvPr>
              <p:cNvSpPr txBox="1"/>
              <p:nvPr/>
            </p:nvSpPr>
            <p:spPr>
              <a:xfrm>
                <a:off x="5894561" y="4142443"/>
                <a:ext cx="1903598" cy="7650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2400" b="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400" b="0" i="1">
                              <a:latin typeface="Cambria Math" panose="02040503050406030204" pitchFamily="18" charset="0"/>
                            </a:rPr>
                            <m:t>𝐴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</m:oMath>
                  </m:oMathPara>
                </a14:m>
                <a:endParaRPr lang="zh-CN" altLang="en-US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2EF86AC1-8C89-D15A-6DAB-0FB73160C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4561" y="4142443"/>
                <a:ext cx="1903598" cy="7650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>
            <a:extLst>
              <a:ext uri="{FF2B5EF4-FFF2-40B4-BE49-F238E27FC236}">
                <a16:creationId xmlns:a16="http://schemas.microsoft.com/office/drawing/2014/main" id="{C1CA97DB-7CE9-E3F6-B32A-6FC9ECBB9D7D}"/>
              </a:ext>
            </a:extLst>
          </p:cNvPr>
          <p:cNvSpPr txBox="1"/>
          <p:nvPr/>
        </p:nvSpPr>
        <p:spPr>
          <a:xfrm>
            <a:off x="4375053" y="4268942"/>
            <a:ext cx="15195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+mn-lt"/>
                <a:ea typeface="微软雅黑" panose="020B0503020204020204" pitchFamily="34" charset="-122"/>
              </a:rPr>
              <a:t>切应力</a:t>
            </a:r>
            <a:endParaRPr lang="zh-CN" altLang="en-US" sz="2400" dirty="0">
              <a:latin typeface="+mn-lt"/>
            </a:endParaRPr>
          </a:p>
        </p:txBody>
      </p:sp>
      <p:sp>
        <p:nvSpPr>
          <p:cNvPr id="2" name="矩形 5">
            <a:extLst>
              <a:ext uri="{FF2B5EF4-FFF2-40B4-BE49-F238E27FC236}">
                <a16:creationId xmlns:a16="http://schemas.microsoft.com/office/drawing/2014/main" id="{49820977-B248-97CD-B365-D4575A15EA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5053" y="2430252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牛顿内摩擦定律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5337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>
            <a:extLst>
              <a:ext uri="{FF2B5EF4-FFF2-40B4-BE49-F238E27FC236}">
                <a16:creationId xmlns:a16="http://schemas.microsoft.com/office/drawing/2014/main" id="{E84B87AE-2319-4E7B-BB56-17DB234B6C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947738"/>
            <a:ext cx="84978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30000"/>
              </a:spcBef>
              <a:buFont typeface="Wingdings" panose="05000000000000000000" pitchFamily="2" charset="2"/>
              <a:buChar char="q"/>
            </a:pPr>
            <a:r>
              <a:rPr lang="zh-CN" altLang="en-US" sz="2400" dirty="0">
                <a:latin typeface="+mn-lt"/>
                <a:ea typeface="微软雅黑" panose="020B0503020204020204" pitchFamily="34" charset="-122"/>
              </a:rPr>
              <a:t>黏性的度量</a:t>
            </a:r>
            <a:endParaRPr lang="en-US" altLang="zh-CN" sz="2400" dirty="0">
              <a:latin typeface="+mn-lt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28">
                <a:extLst>
                  <a:ext uri="{FF2B5EF4-FFF2-40B4-BE49-F238E27FC236}">
                    <a16:creationId xmlns:a16="http://schemas.microsoft.com/office/drawing/2014/main" id="{7A67EDC0-91EE-4E28-A5E6-F3395995C53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23850" y="1590675"/>
                <a:ext cx="8429625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>
                    <a:latin typeface="+mn-lt"/>
                    <a:ea typeface="微软雅黑" panose="020B0503020204020204" pitchFamily="34" charset="-122"/>
                  </a:rPr>
                  <a:t>绝对黏度（动力粘度）</a:t>
                </a:r>
                <a14:m>
                  <m:oMath xmlns:m="http://schemas.openxmlformats.org/officeDocument/2006/math"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zh-CN" altLang="en-US" sz="2400" dirty="0">
                    <a:latin typeface="+mn-lt"/>
                    <a:ea typeface="微软雅黑" panose="020B0503020204020204" pitchFamily="34" charset="-122"/>
                  </a:rPr>
                  <a:t>：液体在单位速度梯度流动时单位面积上的内摩擦力。</a:t>
                </a:r>
              </a:p>
            </p:txBody>
          </p:sp>
        </mc:Choice>
        <mc:Fallback xmlns="">
          <p:sp>
            <p:nvSpPr>
              <p:cNvPr id="6" name="TextBox 28">
                <a:extLst>
                  <a:ext uri="{FF2B5EF4-FFF2-40B4-BE49-F238E27FC236}">
                    <a16:creationId xmlns:a16="http://schemas.microsoft.com/office/drawing/2014/main" id="{7A67EDC0-91EE-4E28-A5E6-F3395995C5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23850" y="1590675"/>
                <a:ext cx="8429625" cy="830997"/>
              </a:xfrm>
              <a:prstGeom prst="rect">
                <a:avLst/>
              </a:prstGeom>
              <a:blipFill>
                <a:blip r:embed="rId2"/>
                <a:stretch>
                  <a:fillRect l="-1085" t="-5882" b="-1617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32">
                <a:extLst>
                  <a:ext uri="{FF2B5EF4-FFF2-40B4-BE49-F238E27FC236}">
                    <a16:creationId xmlns:a16="http://schemas.microsoft.com/office/drawing/2014/main" id="{89A23EB5-E3F1-47F7-B7FE-7983E77F36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85750" y="3662153"/>
                <a:ext cx="8358188" cy="8309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zh-CN" altLang="en-US" sz="2400" dirty="0">
                    <a:latin typeface="+mn-lt"/>
                    <a:ea typeface="微软雅黑" panose="020B0503020204020204" pitchFamily="34" charset="-122"/>
                  </a:rPr>
                  <a:t>运动黏度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>
                    <a:latin typeface="+mn-lt"/>
                    <a:ea typeface="微软雅黑" panose="020B0503020204020204" pitchFamily="34" charset="-122"/>
                  </a:rPr>
                  <a:t>：液体绝对黏度与其密度之比称为运动黏度</a:t>
                </a:r>
              </a:p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endParaRPr lang="zh-CN" altLang="en-US" sz="2400" dirty="0">
                  <a:latin typeface="+mn-lt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TextBox 32">
                <a:extLst>
                  <a:ext uri="{FF2B5EF4-FFF2-40B4-BE49-F238E27FC236}">
                    <a16:creationId xmlns:a16="http://schemas.microsoft.com/office/drawing/2014/main" id="{89A23EB5-E3F1-47F7-B7FE-7983E77F3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5750" y="3662153"/>
                <a:ext cx="8358188" cy="830997"/>
              </a:xfrm>
              <a:prstGeom prst="rect">
                <a:avLst/>
              </a:prstGeom>
              <a:blipFill>
                <a:blip r:embed="rId3"/>
                <a:stretch>
                  <a:fillRect l="-1167" t="-588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47">
            <a:extLst>
              <a:ext uri="{FF2B5EF4-FFF2-40B4-BE49-F238E27FC236}">
                <a16:creationId xmlns:a16="http://schemas.microsoft.com/office/drawing/2014/main" id="{C72DA45B-74D0-42BB-A7E5-40174130B0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188" y="5445224"/>
            <a:ext cx="821531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latin typeface="+mn-lt"/>
                <a:ea typeface="微软雅黑" panose="020B0503020204020204" pitchFamily="34" charset="-122"/>
              </a:rPr>
              <a:t>相对黏度：根据特定测量条件制定，又称条件黏度。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F62011D-4188-C443-EBE8-AE5E2F4FF386}"/>
                  </a:ext>
                </a:extLst>
              </p:cNvPr>
              <p:cNvSpPr txBox="1"/>
              <p:nvPr/>
            </p:nvSpPr>
            <p:spPr>
              <a:xfrm>
                <a:off x="3275856" y="2554183"/>
                <a:ext cx="1365438" cy="7643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b="0" i="1" smtClean="0"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b="0" i="1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/</m:t>
                      </m:r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den>
                      </m:f>
                    </m:oMath>
                  </m:oMathPara>
                </a14:m>
                <a:endParaRPr lang="zh-CN" altLang="en-US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F62011D-4188-C443-EBE8-AE5E2F4FF3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856" y="2554183"/>
                <a:ext cx="1365438" cy="76437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D91457E-B052-C902-D7A5-F0C76E2D523F}"/>
                  </a:ext>
                </a:extLst>
              </p:cNvPr>
              <p:cNvSpPr txBox="1"/>
              <p:nvPr/>
            </p:nvSpPr>
            <p:spPr>
              <a:xfrm>
                <a:off x="3589436" y="4349342"/>
                <a:ext cx="857029" cy="6977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b="0" i="1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zh-CN" altLang="en-US" sz="2400" b="0" i="1" smtClean="0">
                              <a:latin typeface="Cambria Math" panose="02040503050406030204" pitchFamily="18" charset="0"/>
                            </a:rPr>
                            <m:t>𝜌</m:t>
                          </m:r>
                        </m:den>
                      </m:f>
                    </m:oMath>
                  </m:oMathPara>
                </a14:m>
                <a:endParaRPr lang="zh-CN" altLang="en-US" sz="2400" dirty="0">
                  <a:latin typeface="+mn-lt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D91457E-B052-C902-D7A5-F0C76E2D52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436" y="4349342"/>
                <a:ext cx="857029" cy="69775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CAC65FB-E5ED-23A1-F71B-CE6505053A65}"/>
              </a:ext>
            </a:extLst>
          </p:cNvPr>
          <p:cNvSpPr txBox="1">
            <a:spLocks/>
          </p:cNvSpPr>
          <p:nvPr/>
        </p:nvSpPr>
        <p:spPr>
          <a:xfrm>
            <a:off x="8172400" y="0"/>
            <a:ext cx="971600" cy="589756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defPPr>
              <a:defRPr lang="zh-CN"/>
            </a:defPPr>
            <a:lvl1pPr marL="0" indent="0" algn="r" eaLnBrk="0" hangingPunct="0">
              <a:lnSpc>
                <a:spcPct val="150000"/>
              </a:lnSpc>
              <a:spcBef>
                <a:spcPct val="20000"/>
              </a:spcBef>
              <a:buFontTx/>
              <a:buNone/>
              <a:defRPr sz="2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 dirty="0"/>
              <a:t>黏性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0F14762-6429-DC40-364A-8470194F8317}"/>
                  </a:ext>
                </a:extLst>
              </p:cNvPr>
              <p:cNvSpPr txBox="1"/>
              <p:nvPr/>
            </p:nvSpPr>
            <p:spPr>
              <a:xfrm>
                <a:off x="5450673" y="2810976"/>
                <a:ext cx="1425583" cy="377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/</m:t>
                    </m:r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>
                    <a:cs typeface="Times New Roman" panose="02020603050405020304" pitchFamily="18" charset="0"/>
                  </a:rPr>
                  <a:t>)</a:t>
                </a:r>
                <a:endParaRPr lang="zh-CN" altLang="en-US" sz="24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40F14762-6429-DC40-364A-8470194F8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0673" y="2810976"/>
                <a:ext cx="1425583" cy="377667"/>
              </a:xfrm>
              <a:prstGeom prst="rect">
                <a:avLst/>
              </a:prstGeom>
              <a:blipFill>
                <a:blip r:embed="rId6"/>
                <a:stretch>
                  <a:fillRect l="-9829" t="-24194" r="-10256" b="-467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BE8646C-229A-BB88-BF42-BF51CAB48A74}"/>
                  </a:ext>
                </a:extLst>
              </p:cNvPr>
              <p:cNvSpPr txBox="1"/>
              <p:nvPr/>
            </p:nvSpPr>
            <p:spPr>
              <a:xfrm>
                <a:off x="5450673" y="4509120"/>
                <a:ext cx="1070742" cy="3776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/</m:t>
                      </m:r>
                      <m:r>
                        <a:rPr lang="en-US" altLang="zh-CN" sz="24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400" dirty="0"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BBE8646C-229A-BB88-BF42-BF51CAB48A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0673" y="4509120"/>
                <a:ext cx="1070742" cy="377667"/>
              </a:xfrm>
              <a:prstGeom prst="rect">
                <a:avLst/>
              </a:prstGeom>
              <a:blipFill>
                <a:blip r:embed="rId7"/>
                <a:stretch>
                  <a:fillRect l="-7386" r="-7955" b="-322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73164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6D7071-7ECE-4C97-86D1-8E9C6AC78626}"/>
              </a:ext>
            </a:extLst>
          </p:cNvPr>
          <p:cNvSpPr txBox="1">
            <a:spLocks/>
          </p:cNvSpPr>
          <p:nvPr/>
        </p:nvSpPr>
        <p:spPr>
          <a:xfrm>
            <a:off x="6156177" y="21877"/>
            <a:ext cx="2979996" cy="589756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defPPr>
              <a:defRPr lang="zh-CN"/>
            </a:defPPr>
            <a:lvl1pPr marL="0" indent="0" algn="r" eaLnBrk="0" hangingPunct="0">
              <a:lnSpc>
                <a:spcPct val="150000"/>
              </a:lnSpc>
              <a:spcBef>
                <a:spcPct val="20000"/>
              </a:spcBef>
              <a:buFontTx/>
              <a:buNone/>
              <a:defRPr sz="2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 dirty="0"/>
              <a:t>液压介质的污染原因</a:t>
            </a:r>
            <a:endParaRPr lang="en-US" altLang="zh-CN" dirty="0"/>
          </a:p>
        </p:txBody>
      </p:sp>
      <p:sp>
        <p:nvSpPr>
          <p:cNvPr id="4" name="Text Box 9">
            <a:extLst>
              <a:ext uri="{FF2B5EF4-FFF2-40B4-BE49-F238E27FC236}">
                <a16:creationId xmlns:a16="http://schemas.microsoft.com/office/drawing/2014/main" id="{2CC40562-9E5D-40C7-9BF9-E2D8FDCCCE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980728"/>
            <a:ext cx="8642350" cy="36009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eaLnBrk="1" hangingPunct="1">
              <a:spcBef>
                <a:spcPct val="30000"/>
              </a:spcBef>
              <a:buFont typeface="Wingdings" pitchFamily="2" charset="2"/>
              <a:buChar char="q"/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液压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介质污染源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85850" lvl="1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残留物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元件的冷热加工，安装，清洗等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85850" lvl="1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生成物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油温高引起化学反应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85850" lvl="1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混入物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混入水和空气；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85850" lvl="1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元件磨损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085850" lvl="1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油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的生产、储存和运输等过程中受到污染</a:t>
            </a:r>
            <a:endParaRPr lang="zh-CN" altLang="de-DE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9664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6D7071-7ECE-4C97-86D1-8E9C6AC78626}"/>
              </a:ext>
            </a:extLst>
          </p:cNvPr>
          <p:cNvSpPr txBox="1">
            <a:spLocks/>
          </p:cNvSpPr>
          <p:nvPr/>
        </p:nvSpPr>
        <p:spPr>
          <a:xfrm>
            <a:off x="6084169" y="21877"/>
            <a:ext cx="3052004" cy="589756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defPPr>
              <a:defRPr lang="zh-CN"/>
            </a:defPPr>
            <a:lvl1pPr marL="0" indent="0" algn="r" eaLnBrk="0" hangingPunct="0">
              <a:lnSpc>
                <a:spcPct val="150000"/>
              </a:lnSpc>
              <a:spcBef>
                <a:spcPct val="20000"/>
              </a:spcBef>
              <a:buFontTx/>
              <a:buNone/>
              <a:defRPr sz="2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 dirty="0"/>
              <a:t>液压介质的污染原因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1391A84-848C-E65A-1433-A666473A1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836712"/>
            <a:ext cx="8352928" cy="580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4307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课程简介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 Box 9">
            <a:extLst>
              <a:ext uri="{FF2B5EF4-FFF2-40B4-BE49-F238E27FC236}">
                <a16:creationId xmlns:a16="http://schemas.microsoft.com/office/drawing/2014/main" id="{BC540040-6B6D-48BA-8079-624421E1152A}"/>
              </a:ext>
            </a:extLst>
          </p:cNvPr>
          <p:cNvSpPr txBox="1"/>
          <p:nvPr/>
        </p:nvSpPr>
        <p:spPr>
          <a:xfrm>
            <a:off x="323528" y="1340768"/>
            <a:ext cx="8642350" cy="50413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</a:lstStyle>
          <a:p>
            <a:pPr marL="0" lvl="0" indent="0" eaLnBrk="1" hangingPunct="1">
              <a:spcBef>
                <a:spcPts val="1164"/>
              </a:spcBef>
              <a:buFont typeface="Wingdings" panose="05000000000000000000" pitchFamily="2" charset="2"/>
              <a:buChar char="q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课程名称：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液压传动及控制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spcBef>
                <a:spcPts val="1164"/>
              </a:spcBef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冬季学期，共</a:t>
            </a:r>
            <a:r>
              <a:rPr lang="en-US" altLang="zh-CN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课时，每周</a:t>
            </a:r>
            <a:r>
              <a:rPr lang="en-US" altLang="zh-CN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次课，每次</a:t>
            </a:r>
            <a:r>
              <a:rPr lang="en-US" altLang="zh-CN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课时</a:t>
            </a:r>
          </a:p>
          <a:p>
            <a:pPr lvl="1" eaLnBrk="1" hangingPunct="1">
              <a:spcBef>
                <a:spcPts val="1164"/>
              </a:spcBef>
              <a:buFont typeface="Wingdings" panose="05000000000000000000" pitchFamily="2" charset="2"/>
              <a:buChar char="l"/>
            </a:pP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周二</a:t>
            </a:r>
            <a:r>
              <a:rPr lang="en-US" altLang="zh-CN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3/4</a:t>
            </a: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节，</a:t>
            </a:r>
            <a:r>
              <a:rPr lang="en-US" altLang="zh-CN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节课。上午</a:t>
            </a:r>
            <a:r>
              <a:rPr lang="en-US" altLang="zh-CN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00-11</a:t>
            </a: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35</a:t>
            </a:r>
          </a:p>
          <a:p>
            <a:pPr lvl="1" eaLnBrk="1" hangingPunct="1">
              <a:spcBef>
                <a:spcPts val="1164"/>
              </a:spcBef>
              <a:buFont typeface="Wingdings" panose="05000000000000000000" pitchFamily="2" charset="2"/>
              <a:buChar char="l"/>
            </a:pPr>
            <a:r>
              <a:rPr lang="en-US" altLang="zh-CN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周四</a:t>
            </a:r>
            <a:r>
              <a:rPr lang="en-US" altLang="zh-CN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7/8</a:t>
            </a: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节，</a:t>
            </a:r>
            <a:r>
              <a:rPr lang="en-US" altLang="zh-CN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节课。下午</a:t>
            </a:r>
            <a:r>
              <a:rPr lang="en-US" altLang="zh-CN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15-15</a:t>
            </a: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endParaRPr lang="zh-CN" altLang="en-US" sz="2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eaLnBrk="1" hangingPunct="1">
              <a:spcBef>
                <a:spcPts val="1164"/>
              </a:spcBef>
              <a:buFont typeface="Wingdings" panose="05000000000000000000" pitchFamily="2" charset="2"/>
              <a:buChar char="q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授课教师：王峰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dieter@zju.edu.cn  18268160612</a:t>
            </a:r>
          </a:p>
          <a:p>
            <a:pPr marL="0" lvl="0" indent="0" eaLnBrk="1" hangingPunct="1">
              <a:spcBef>
                <a:spcPts val="1164"/>
              </a:spcBef>
              <a:buFont typeface="Wingdings" panose="05000000000000000000" pitchFamily="2" charset="2"/>
              <a:buChar char="q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教材：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液压传动（第三版）王积伟，机械工业出版社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2018</a:t>
            </a:r>
          </a:p>
          <a:p>
            <a:pPr marL="0" lvl="0" indent="0" eaLnBrk="1" hangingPunct="1">
              <a:spcBef>
                <a:spcPts val="1164"/>
              </a:spcBef>
              <a:buFont typeface="Wingdings" panose="05000000000000000000" pitchFamily="2" charset="2"/>
              <a:buChar char="q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考核方式：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spcBef>
                <a:spcPct val="30000"/>
              </a:spcBef>
              <a:buFont typeface="Wingdings" panose="05000000000000000000" pitchFamily="2" charset="2"/>
              <a:buChar char="l"/>
            </a:pPr>
            <a:r>
              <a:rPr lang="zh-CN" altLang="zh-CN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平时考核和期末考试</a:t>
            </a:r>
            <a:r>
              <a:rPr lang="en-US" altLang="zh-CN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zh-CN" altLang="zh-CN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闭卷</a:t>
            </a:r>
            <a:r>
              <a:rPr lang="en-US" altLang="zh-CN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zh-CN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相结合</a:t>
            </a:r>
            <a:endParaRPr lang="en-US" altLang="zh-CN" sz="2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spcBef>
                <a:spcPct val="30000"/>
              </a:spcBef>
              <a:buFont typeface="Wingdings" panose="05000000000000000000" pitchFamily="2" charset="2"/>
              <a:buChar char="l"/>
            </a:pPr>
            <a:r>
              <a:rPr lang="zh-CN" altLang="zh-CN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课程成绩＝平时考核</a:t>
            </a:r>
            <a:r>
              <a:rPr lang="en-US" altLang="zh-CN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zh-CN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％＋期末考试</a:t>
            </a:r>
            <a:r>
              <a:rPr lang="en-US" altLang="zh-CN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</a:t>
            </a:r>
            <a:r>
              <a:rPr lang="zh-CN" altLang="zh-CN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endParaRPr lang="en-US" altLang="zh-CN" sz="2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spcBef>
                <a:spcPct val="30000"/>
              </a:spcBef>
              <a:buFont typeface="Wingdings" panose="05000000000000000000" pitchFamily="2" charset="2"/>
              <a:buChar char="l"/>
            </a:pPr>
            <a:r>
              <a:rPr lang="zh-CN" altLang="zh-CN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平时考核＝平时作业</a:t>
            </a:r>
            <a:r>
              <a:rPr lang="en-US" altLang="zh-CN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</a:t>
            </a:r>
            <a:r>
              <a:rPr lang="zh-CN" altLang="zh-CN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％＋到课率</a:t>
            </a:r>
            <a:r>
              <a:rPr lang="en-US" altLang="zh-CN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zh-CN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％</a:t>
            </a:r>
            <a:endParaRPr lang="zh-CN" altLang="en-US" sz="2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sz="2000" b="1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19672" y="980728"/>
            <a:ext cx="6552728" cy="468052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发展历史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应用领域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系统组成与符号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控制方式及优缺点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工作介质特性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液压油污染及控制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8694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B80ABDF-BAD7-4551-BF13-47C1914D3D59}"/>
              </a:ext>
            </a:extLst>
          </p:cNvPr>
          <p:cNvSpPr txBox="1">
            <a:spLocks/>
          </p:cNvSpPr>
          <p:nvPr/>
        </p:nvSpPr>
        <p:spPr>
          <a:xfrm>
            <a:off x="6330798" y="0"/>
            <a:ext cx="2808312" cy="589756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defPPr>
              <a:defRPr lang="zh-CN"/>
            </a:defPPr>
            <a:lvl1pPr marL="0" indent="0" algn="ctr" eaLnBrk="0" hangingPunct="0">
              <a:lnSpc>
                <a:spcPct val="150000"/>
              </a:lnSpc>
              <a:spcBef>
                <a:spcPct val="20000"/>
              </a:spcBef>
              <a:buFontTx/>
              <a:buNone/>
              <a:defRPr sz="2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pPr algn="r"/>
            <a:r>
              <a:rPr lang="zh-CN" altLang="en-US" dirty="0"/>
              <a:t>液压传动发展历史</a:t>
            </a:r>
            <a:endParaRPr lang="en-US" altLang="zh-CN" dirty="0"/>
          </a:p>
        </p:txBody>
      </p:sp>
      <p:sp>
        <p:nvSpPr>
          <p:cNvPr id="5" name="Text Box 9">
            <a:extLst>
              <a:ext uri="{FF2B5EF4-FFF2-40B4-BE49-F238E27FC236}">
                <a16:creationId xmlns:a16="http://schemas.microsoft.com/office/drawing/2014/main" id="{392409CB-1DA6-4B7D-B901-4BFF485BDA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836613"/>
            <a:ext cx="86423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30000"/>
              </a:spcBef>
              <a:buFont typeface="Wingdings" panose="05000000000000000000" pitchFamily="2" charset="2"/>
              <a:buChar char="q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古代流体力学成就</a:t>
            </a:r>
            <a:endParaRPr lang="zh-CN" altLang="de-DE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B9AB513-F81C-4F84-A257-094F8620757B}"/>
              </a:ext>
            </a:extLst>
          </p:cNvPr>
          <p:cNvSpPr/>
          <p:nvPr/>
        </p:nvSpPr>
        <p:spPr>
          <a:xfrm>
            <a:off x="2416" y="6588037"/>
            <a:ext cx="913669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>
                <a:ea typeface="微软雅黑" panose="020B0503020204020204" pitchFamily="34" charset="-122"/>
              </a:rPr>
              <a:t>路甬祥. 流体传动与控制技术的历史进展与展望[J]. 机械工程学报,2001,37(10):1-9. DOI:10.3321/j.issn:0577-6686.2001.10.001.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64B7BF-061B-4950-B96A-D41ACD283963}"/>
              </a:ext>
            </a:extLst>
          </p:cNvPr>
          <p:cNvSpPr txBox="1"/>
          <p:nvPr/>
        </p:nvSpPr>
        <p:spPr>
          <a:xfrm>
            <a:off x="2105470" y="2859865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阿基米德螺旋泵</a:t>
            </a:r>
          </a:p>
        </p:txBody>
      </p:sp>
      <p:pic>
        <p:nvPicPr>
          <p:cNvPr id="6150" name="Picture 6" descr="See the source image">
            <a:extLst>
              <a:ext uri="{FF2B5EF4-FFF2-40B4-BE49-F238E27FC236}">
                <a16:creationId xmlns:a16="http://schemas.microsoft.com/office/drawing/2014/main" id="{EBCC731A-22AD-42AC-9FEB-24B93AB5F83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415" y="1276507"/>
            <a:ext cx="2154979" cy="155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599B7BA-1D5A-47E5-B9EF-DA235BD9833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53" y="1236723"/>
            <a:ext cx="1080120" cy="155562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01C07CD-5A66-4329-A7BB-E38349B2FFB1}"/>
              </a:ext>
            </a:extLst>
          </p:cNvPr>
          <p:cNvSpPr txBox="1"/>
          <p:nvPr/>
        </p:nvSpPr>
        <p:spPr>
          <a:xfrm>
            <a:off x="348302" y="2859865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阿基米德原理</a:t>
            </a:r>
          </a:p>
        </p:txBody>
      </p:sp>
      <p:pic>
        <p:nvPicPr>
          <p:cNvPr id="6154" name="Picture 10" descr="https://gimg2.baidu.com/image_search/src=http%3A%2F%2F5b0988e595225.cdn.sohucs.com%2Fimages%2F20170820%2F4cb337162f0b4a3ab119ed8c92821519.jpeg&amp;refer=http%3A%2F%2F5b0988e595225.cdn.sohucs.com&amp;app=2002&amp;size=f9999,10000&amp;q=a80&amp;n=0&amp;g=0n&amp;fmt=auto?sec=1670592311&amp;t=0b625bb65076c90cf47d5d42dc8702ce">
            <a:extLst>
              <a:ext uri="{FF2B5EF4-FFF2-40B4-BE49-F238E27FC236}">
                <a16:creationId xmlns:a16="http://schemas.microsoft.com/office/drawing/2014/main" id="{04DECC4B-AC46-4BF8-9944-532380A33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5635" y="1573614"/>
            <a:ext cx="1771490" cy="11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1A87685-D6AF-4711-B8B8-F721AD267519}"/>
              </a:ext>
            </a:extLst>
          </p:cNvPr>
          <p:cNvSpPr txBox="1"/>
          <p:nvPr/>
        </p:nvSpPr>
        <p:spPr>
          <a:xfrm>
            <a:off x="5073121" y="285986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水转连磨</a:t>
            </a:r>
          </a:p>
        </p:txBody>
      </p:sp>
      <p:sp>
        <p:nvSpPr>
          <p:cNvPr id="17" name="Text Box 9">
            <a:extLst>
              <a:ext uri="{FF2B5EF4-FFF2-40B4-BE49-F238E27FC236}">
                <a16:creationId xmlns:a16="http://schemas.microsoft.com/office/drawing/2014/main" id="{02793E37-5207-4068-A54B-CCB20320CC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3443794"/>
            <a:ext cx="86423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30000"/>
              </a:spcBef>
              <a:buFont typeface="Wingdings" panose="05000000000000000000" pitchFamily="2" charset="2"/>
              <a:buChar char="q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近代流体力学成就</a:t>
            </a:r>
            <a:endParaRPr lang="zh-CN" altLang="de-DE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56" name="Picture 12" descr="https://gimg2.baidu.com/image_search/src=http%3A%2F%2Fwww.zgss.org.cn%2Fuploads%2Fallimg%2F190125%2F69-1Z125141044O2.jpg&amp;refer=http%3A%2F%2Fwww.zgss.org.cn&amp;app=2002&amp;size=f9999,10000&amp;q=a80&amp;n=0&amp;g=0n&amp;fmt=auto?sec=1670592398&amp;t=6a9b48c08654ab4be32ad2d4be172281">
            <a:extLst>
              <a:ext uri="{FF2B5EF4-FFF2-40B4-BE49-F238E27FC236}">
                <a16:creationId xmlns:a16="http://schemas.microsoft.com/office/drawing/2014/main" id="{F3B868D5-08D8-4701-A45B-48FAE07652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4093" y="1329828"/>
            <a:ext cx="2893765" cy="1452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http://www.kepuchina.cn/wiki/humanity/201906/W020190625498403270433.jpg">
            <a:extLst>
              <a:ext uri="{FF2B5EF4-FFF2-40B4-BE49-F238E27FC236}">
                <a16:creationId xmlns:a16="http://schemas.microsoft.com/office/drawing/2014/main" id="{18EFD74C-A32D-492A-AAD5-F408C2DB52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592" y="1104591"/>
            <a:ext cx="1542975" cy="172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10FC4A58-5FD8-4932-A305-01FF02D02F5C}"/>
              </a:ext>
            </a:extLst>
          </p:cNvPr>
          <p:cNvSpPr txBox="1"/>
          <p:nvPr/>
        </p:nvSpPr>
        <p:spPr>
          <a:xfrm>
            <a:off x="7260671" y="2859865"/>
            <a:ext cx="17588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水运仪象台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水力天文计算机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60" name="Picture 16" descr="See the source image">
            <a:extLst>
              <a:ext uri="{FF2B5EF4-FFF2-40B4-BE49-F238E27FC236}">
                <a16:creationId xmlns:a16="http://schemas.microsoft.com/office/drawing/2014/main" id="{66349794-9196-4E74-AD5B-858A13C9B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79" y="4090237"/>
            <a:ext cx="1870670" cy="178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8FDAA91D-DDAD-44C2-8B16-228F52B8B2BF}"/>
              </a:ext>
            </a:extLst>
          </p:cNvPr>
          <p:cNvSpPr txBox="1"/>
          <p:nvPr/>
        </p:nvSpPr>
        <p:spPr>
          <a:xfrm>
            <a:off x="366998" y="6010029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帕斯卡定理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B20A92D-9385-4AB4-A912-16D50BCD00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208" y="4090237"/>
            <a:ext cx="1947486" cy="1437259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75507F5A-187F-46F9-8A88-D8D68BA843BD}"/>
              </a:ext>
            </a:extLst>
          </p:cNvPr>
          <p:cNvSpPr txBox="1"/>
          <p:nvPr/>
        </p:nvSpPr>
        <p:spPr>
          <a:xfrm>
            <a:off x="2826623" y="6010029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伯努利方程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B588E7F-D77B-446E-9DD4-E56C7F681C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21496" y="5612712"/>
            <a:ext cx="2292816" cy="340224"/>
          </a:xfrm>
          <a:prstGeom prst="rect">
            <a:avLst/>
          </a:prstGeom>
        </p:spPr>
      </p:pic>
      <p:pic>
        <p:nvPicPr>
          <p:cNvPr id="6164" name="Picture 20" descr="See the source image">
            <a:extLst>
              <a:ext uri="{FF2B5EF4-FFF2-40B4-BE49-F238E27FC236}">
                <a16:creationId xmlns:a16="http://schemas.microsoft.com/office/drawing/2014/main" id="{C00A2589-8D49-47E4-9A23-CC00C08E6B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3643870"/>
            <a:ext cx="2018438" cy="215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FF35F12F-CFCA-401A-B9AC-9C34C57B8F91}"/>
              </a:ext>
            </a:extLst>
          </p:cNvPr>
          <p:cNvSpPr txBox="1"/>
          <p:nvPr/>
        </p:nvSpPr>
        <p:spPr>
          <a:xfrm>
            <a:off x="4688359" y="5952911"/>
            <a:ext cx="21181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Joseph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Bramah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申请了第一个液压机专利</a:t>
            </a:r>
          </a:p>
        </p:txBody>
      </p:sp>
      <p:pic>
        <p:nvPicPr>
          <p:cNvPr id="6166" name="Picture 22" descr="阿姆斯壮起重机">
            <a:extLst>
              <a:ext uri="{FF2B5EF4-FFF2-40B4-BE49-F238E27FC236}">
                <a16:creationId xmlns:a16="http://schemas.microsoft.com/office/drawing/2014/main" id="{EDA46239-B756-4342-8B46-760A76100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114" y="3744889"/>
            <a:ext cx="1844226" cy="212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文本框 34">
            <a:extLst>
              <a:ext uri="{FF2B5EF4-FFF2-40B4-BE49-F238E27FC236}">
                <a16:creationId xmlns:a16="http://schemas.microsoft.com/office/drawing/2014/main" id="{C2EC10FA-D6B9-413B-9367-5DFC905155A3}"/>
              </a:ext>
            </a:extLst>
          </p:cNvPr>
          <p:cNvSpPr txBox="1"/>
          <p:nvPr/>
        </p:nvSpPr>
        <p:spPr>
          <a:xfrm>
            <a:off x="6963483" y="6030765"/>
            <a:ext cx="21181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早期水力起重机</a:t>
            </a:r>
          </a:p>
        </p:txBody>
      </p:sp>
    </p:spTree>
    <p:extLst>
      <p:ext uri="{BB962C8B-B14F-4D97-AF65-F5344CB8AC3E}">
        <p14:creationId xmlns:p14="http://schemas.microsoft.com/office/powerpoint/2010/main" val="264417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9">
            <a:extLst>
              <a:ext uri="{FF2B5EF4-FFF2-40B4-BE49-F238E27FC236}">
                <a16:creationId xmlns:a16="http://schemas.microsoft.com/office/drawing/2014/main" id="{392409CB-1DA6-4B7D-B901-4BFF485BDA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836613"/>
            <a:ext cx="86423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30000"/>
              </a:spcBef>
              <a:buFont typeface="Wingdings" panose="05000000000000000000" pitchFamily="2" charset="2"/>
              <a:buChar char="q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现代液压</a:t>
            </a:r>
            <a:endParaRPr lang="zh-CN" altLang="de-DE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0" name="Picture 2" descr="轴向电机手枪泵">
            <a:extLst>
              <a:ext uri="{FF2B5EF4-FFF2-40B4-BE49-F238E27FC236}">
                <a16:creationId xmlns:a16="http://schemas.microsoft.com/office/drawing/2014/main" id="{C4CCC5D8-EECA-4712-9760-E8B1E57016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25" b="46625"/>
          <a:stretch/>
        </p:blipFill>
        <p:spPr bwMode="auto">
          <a:xfrm>
            <a:off x="279492" y="1320368"/>
            <a:ext cx="3384376" cy="1835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42EEEB97-F87C-4C03-AC83-2B7FC4A453AD}"/>
              </a:ext>
            </a:extLst>
          </p:cNvPr>
          <p:cNvSpPr txBox="1"/>
          <p:nvPr/>
        </p:nvSpPr>
        <p:spPr>
          <a:xfrm>
            <a:off x="579311" y="3162823"/>
            <a:ext cx="278473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第一台轴向柱塞泵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首先用矿物油作为传动介质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174" name="Picture 6" descr="See the source image">
            <a:extLst>
              <a:ext uri="{FF2B5EF4-FFF2-40B4-BE49-F238E27FC236}">
                <a16:creationId xmlns:a16="http://schemas.microsoft.com/office/drawing/2014/main" id="{CA3B1E9F-0CBF-451F-96B7-1BBFF82F24D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917" y="1198312"/>
            <a:ext cx="2842141" cy="2365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4420FD08-9B6D-4320-A97D-97B2E4BF28FE}"/>
              </a:ext>
            </a:extLst>
          </p:cNvPr>
          <p:cNvSpPr txBox="1"/>
          <p:nvPr/>
        </p:nvSpPr>
        <p:spPr>
          <a:xfrm>
            <a:off x="4192863" y="3289440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机电液一体化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AB6F75CC-4232-40E7-A844-7401BED6C853}"/>
              </a:ext>
            </a:extLst>
          </p:cNvPr>
          <p:cNvSpPr txBox="1"/>
          <p:nvPr/>
        </p:nvSpPr>
        <p:spPr>
          <a:xfrm>
            <a:off x="1566141" y="6452391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液压数字孪生</a:t>
            </a:r>
          </a:p>
        </p:txBody>
      </p:sp>
      <p:pic>
        <p:nvPicPr>
          <p:cNvPr id="7176" name="Picture 8" descr="https://p1-tt.byteimg.com/origin/pgc-image/b92847ae1a6645d9958ce8f6c20bf1b7?from=pc">
            <a:extLst>
              <a:ext uri="{FF2B5EF4-FFF2-40B4-BE49-F238E27FC236}">
                <a16:creationId xmlns:a16="http://schemas.microsoft.com/office/drawing/2014/main" id="{DDDADD6C-7F5A-4674-B0D8-52DC9BDB77A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35" b="7837"/>
          <a:stretch/>
        </p:blipFill>
        <p:spPr bwMode="auto">
          <a:xfrm>
            <a:off x="4706161" y="3924910"/>
            <a:ext cx="3521510" cy="248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DFE8A1D0-8937-4475-835C-025969E838AE}"/>
              </a:ext>
            </a:extLst>
          </p:cNvPr>
          <p:cNvSpPr txBox="1"/>
          <p:nvPr/>
        </p:nvSpPr>
        <p:spPr>
          <a:xfrm>
            <a:off x="5779954" y="6400080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液压物联网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45D790A-26CE-46E3-A777-6E778AF44C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537" y="3867866"/>
            <a:ext cx="3930102" cy="2573899"/>
          </a:xfrm>
          <a:prstGeom prst="rect">
            <a:avLst/>
          </a:prstGeom>
        </p:spPr>
      </p:pic>
      <p:pic>
        <p:nvPicPr>
          <p:cNvPr id="7180" name="Picture 12" descr="全新凯斯帕智能动力系统向数字化转型大力迈进">
            <a:extLst>
              <a:ext uri="{FF2B5EF4-FFF2-40B4-BE49-F238E27FC236}">
                <a16:creationId xmlns:a16="http://schemas.microsoft.com/office/drawing/2014/main" id="{03DE1A0F-BB02-4F0F-B518-EF29EA1CAF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67"/>
          <a:stretch/>
        </p:blipFill>
        <p:spPr bwMode="auto">
          <a:xfrm>
            <a:off x="5930482" y="1171597"/>
            <a:ext cx="3367514" cy="2197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89549778-0634-4F25-9A2F-CE2BCF41DDB8}"/>
              </a:ext>
            </a:extLst>
          </p:cNvPr>
          <p:cNvSpPr txBox="1"/>
          <p:nvPr/>
        </p:nvSpPr>
        <p:spPr>
          <a:xfrm>
            <a:off x="7033267" y="325972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智能液压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E9422D5-C040-4F5B-9EF2-2667C9ACA186}"/>
              </a:ext>
            </a:extLst>
          </p:cNvPr>
          <p:cNvSpPr txBox="1">
            <a:spLocks/>
          </p:cNvSpPr>
          <p:nvPr/>
        </p:nvSpPr>
        <p:spPr>
          <a:xfrm>
            <a:off x="6330798" y="0"/>
            <a:ext cx="2808312" cy="589756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defPPr>
              <a:defRPr lang="zh-CN"/>
            </a:defPPr>
            <a:lvl1pPr marL="0" indent="0" algn="r" eaLnBrk="0" hangingPunct="0">
              <a:lnSpc>
                <a:spcPct val="150000"/>
              </a:lnSpc>
              <a:spcBef>
                <a:spcPct val="20000"/>
              </a:spcBef>
              <a:buFontTx/>
              <a:buNone/>
              <a:defRPr sz="2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 dirty="0"/>
              <a:t>液压传动发展历史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4516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 Box 9">
            <a:extLst>
              <a:ext uri="{FF2B5EF4-FFF2-40B4-BE49-F238E27FC236}">
                <a16:creationId xmlns:a16="http://schemas.microsoft.com/office/drawing/2014/main" id="{1EB9926D-F342-4FEC-8A25-DEA3F0ECAF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808816"/>
            <a:ext cx="86423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30000"/>
              </a:spcBef>
              <a:buFont typeface="Wingdings" panose="05000000000000000000" pitchFamily="2" charset="2"/>
              <a:buChar char="q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液压传动广泛应用于各种领域</a:t>
            </a:r>
            <a:endParaRPr lang="zh-CN" altLang="de-DE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B99A35C-E915-40BF-B290-0D788518A452}"/>
              </a:ext>
            </a:extLst>
          </p:cNvPr>
          <p:cNvSpPr txBox="1"/>
          <p:nvPr/>
        </p:nvSpPr>
        <p:spPr>
          <a:xfrm>
            <a:off x="578420" y="355730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工程机械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EDFF986-0A5E-4575-B9F6-7DF28EE7B586}"/>
              </a:ext>
            </a:extLst>
          </p:cNvPr>
          <p:cNvSpPr txBox="1"/>
          <p:nvPr/>
        </p:nvSpPr>
        <p:spPr>
          <a:xfrm>
            <a:off x="7435174" y="353231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工业设备</a:t>
            </a:r>
          </a:p>
        </p:txBody>
      </p:sp>
      <p:pic>
        <p:nvPicPr>
          <p:cNvPr id="8194" name="Picture 2" descr="https://gimg2.baidu.com/image_search/src=http%3A%2F%2F19557855.s21i.faiusr.com%2F4%2FABUIABAEGAAgu5fP6gUojc-uywMwlQQ46gM%21500x500.png&amp;refer=http%3A%2F%2F19557855.s21i.faiusr.com&amp;app=2002&amp;size=f9999,10000&amp;q=a80&amp;n=0&amp;g=0n&amp;fmt=auto?sec=1670595154&amp;t=e5cdbc117b1186702b552404b0de8361">
            <a:extLst>
              <a:ext uri="{FF2B5EF4-FFF2-40B4-BE49-F238E27FC236}">
                <a16:creationId xmlns:a16="http://schemas.microsoft.com/office/drawing/2014/main" id="{F9590363-7B1A-435E-A012-1C7730B9B6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594" y="4180634"/>
            <a:ext cx="2031032" cy="1868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68075F6-0C75-40AF-BE18-526C57CD946A}"/>
              </a:ext>
            </a:extLst>
          </p:cNvPr>
          <p:cNvSpPr txBox="1"/>
          <p:nvPr/>
        </p:nvSpPr>
        <p:spPr>
          <a:xfrm>
            <a:off x="7105631" y="614085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大型试验设备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9D8527D-AD1E-4B13-B629-34CAC6559961}"/>
              </a:ext>
            </a:extLst>
          </p:cNvPr>
          <p:cNvSpPr txBox="1"/>
          <p:nvPr/>
        </p:nvSpPr>
        <p:spPr>
          <a:xfrm>
            <a:off x="664070" y="614085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机器人</a:t>
            </a:r>
          </a:p>
        </p:txBody>
      </p:sp>
      <p:pic>
        <p:nvPicPr>
          <p:cNvPr id="8200" name="Picture 8" descr="https://gimg2.baidu.com/image_search/src=http%3A%2F%2Fimg.nauticexpo.cn%2Fimages_ne%2Fphoto-g%2F30588-12120341.jpg&amp;refer=http%3A%2F%2Fimg.nauticexpo.cn&amp;app=2002&amp;size=f9999,10000&amp;q=a80&amp;n=0&amp;g=0n&amp;fmt=auto?sec=1670595725&amp;t=bec39520093953bd3e7cfe552a1f62ac">
            <a:extLst>
              <a:ext uri="{FF2B5EF4-FFF2-40B4-BE49-F238E27FC236}">
                <a16:creationId xmlns:a16="http://schemas.microsoft.com/office/drawing/2014/main" id="{2C574FE2-E9A9-4012-B7C8-8CED50F816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04" r="11402"/>
          <a:stretch/>
        </p:blipFill>
        <p:spPr bwMode="auto">
          <a:xfrm>
            <a:off x="4668966" y="1392696"/>
            <a:ext cx="1975200" cy="205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23F7B70D-5468-41CF-9914-97788E953737}"/>
              </a:ext>
            </a:extLst>
          </p:cNvPr>
          <p:cNvSpPr txBox="1"/>
          <p:nvPr/>
        </p:nvSpPr>
        <p:spPr>
          <a:xfrm>
            <a:off x="5029006" y="353287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海工船舶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6A22EA-A04A-451A-866A-1C4B4C295B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030" y="4213961"/>
            <a:ext cx="2229419" cy="1867746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F7E4A39B-0308-4C34-83BE-C26894639DA7}"/>
              </a:ext>
            </a:extLst>
          </p:cNvPr>
          <p:cNvSpPr txBox="1"/>
          <p:nvPr/>
        </p:nvSpPr>
        <p:spPr>
          <a:xfrm>
            <a:off x="4974024" y="614604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航空航天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0F923AE-4EA4-4400-9D06-849405D843BA}"/>
              </a:ext>
            </a:extLst>
          </p:cNvPr>
          <p:cNvSpPr txBox="1">
            <a:spLocks/>
          </p:cNvSpPr>
          <p:nvPr/>
        </p:nvSpPr>
        <p:spPr>
          <a:xfrm>
            <a:off x="6330798" y="0"/>
            <a:ext cx="2808312" cy="589756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defPPr>
              <a:defRPr lang="zh-CN"/>
            </a:defPPr>
            <a:lvl1pPr marL="0" indent="0" algn="r" eaLnBrk="0" hangingPunct="0">
              <a:lnSpc>
                <a:spcPct val="150000"/>
              </a:lnSpc>
              <a:spcBef>
                <a:spcPct val="20000"/>
              </a:spcBef>
              <a:buFontTx/>
              <a:buNone/>
              <a:defRPr sz="2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 dirty="0"/>
              <a:t>液压传动应用领域</a:t>
            </a:r>
            <a:endParaRPr lang="en-US" altLang="zh-CN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6658A86-939F-4904-90A2-1AD459833028}"/>
              </a:ext>
            </a:extLst>
          </p:cNvPr>
          <p:cNvGrpSpPr/>
          <p:nvPr/>
        </p:nvGrpSpPr>
        <p:grpSpPr>
          <a:xfrm>
            <a:off x="-723014" y="3998260"/>
            <a:ext cx="3573322" cy="2238248"/>
            <a:chOff x="130843" y="3999064"/>
            <a:chExt cx="3573322" cy="2238248"/>
          </a:xfrm>
        </p:grpSpPr>
        <p:pic>
          <p:nvPicPr>
            <p:cNvPr id="8198" name="Picture 6" descr="See the source image">
              <a:extLst>
                <a:ext uri="{FF2B5EF4-FFF2-40B4-BE49-F238E27FC236}">
                  <a16:creationId xmlns:a16="http://schemas.microsoft.com/office/drawing/2014/main" id="{9A4D887A-033D-416C-9DD2-AA65CD1DFC4E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752" y="4181438"/>
              <a:ext cx="3483413" cy="19594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15B597CD-F967-4800-98D5-EC54AA07EA4C}"/>
                </a:ext>
              </a:extLst>
            </p:cNvPr>
            <p:cNvSpPr/>
            <p:nvPr/>
          </p:nvSpPr>
          <p:spPr>
            <a:xfrm>
              <a:off x="2827002" y="3999064"/>
              <a:ext cx="877163" cy="22382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FB9A197-B7D7-425D-A1E3-34DE77DE6AA1}"/>
                </a:ext>
              </a:extLst>
            </p:cNvPr>
            <p:cNvSpPr/>
            <p:nvPr/>
          </p:nvSpPr>
          <p:spPr>
            <a:xfrm>
              <a:off x="130843" y="4181438"/>
              <a:ext cx="877163" cy="20558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28" name="Picture 4" descr="https://gimg2.baidu.com/image_search/src=http%3A%2F%2Fempic.dfcfw.com%2F732206505666953217%2Fart&amp;refer=http%3A%2F%2Fempic.dfcfw.com&amp;app=2002&amp;size=f9999,10000&amp;q=a80&amp;n=0&amp;g=0n&amp;fmt=auto?sec=1670647017&amp;t=e18f480b34d0738250626575f3e0e0ba">
            <a:extLst>
              <a:ext uri="{FF2B5EF4-FFF2-40B4-BE49-F238E27FC236}">
                <a16:creationId xmlns:a16="http://schemas.microsoft.com/office/drawing/2014/main" id="{39CA6547-4ED4-40B9-885E-8EC8425A96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1978"/>
          <a:stretch/>
        </p:blipFill>
        <p:spPr bwMode="auto">
          <a:xfrm>
            <a:off x="2204091" y="4213961"/>
            <a:ext cx="1955292" cy="1900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700D08B5-D63C-4AA0-8670-86807AE7802A}"/>
              </a:ext>
            </a:extLst>
          </p:cNvPr>
          <p:cNvSpPr txBox="1"/>
          <p:nvPr/>
        </p:nvSpPr>
        <p:spPr>
          <a:xfrm>
            <a:off x="2564844" y="614085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深海探测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61A76E66-EE9A-4CCB-9E83-5F8B43231BBB}"/>
              </a:ext>
            </a:extLst>
          </p:cNvPr>
          <p:cNvGrpSpPr/>
          <p:nvPr/>
        </p:nvGrpSpPr>
        <p:grpSpPr>
          <a:xfrm>
            <a:off x="-763125" y="1491437"/>
            <a:ext cx="3969435" cy="2063020"/>
            <a:chOff x="-495689" y="1491437"/>
            <a:chExt cx="3969435" cy="2063020"/>
          </a:xfrm>
        </p:grpSpPr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97556470-EDFA-4EA9-B209-2BCFF1506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71" y="1491437"/>
              <a:ext cx="3092273" cy="1974199"/>
            </a:xfrm>
            <a:prstGeom prst="rect">
              <a:avLst/>
            </a:prstGeom>
          </p:spPr>
        </p:pic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D5F116DB-3502-4D12-9CB4-BEEAD812CBDA}"/>
                </a:ext>
              </a:extLst>
            </p:cNvPr>
            <p:cNvSpPr/>
            <p:nvPr/>
          </p:nvSpPr>
          <p:spPr>
            <a:xfrm>
              <a:off x="2596583" y="1498583"/>
              <a:ext cx="877163" cy="20558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8D0DCAF6-3E17-434F-A0D5-448DC22ECC25}"/>
                </a:ext>
              </a:extLst>
            </p:cNvPr>
            <p:cNvSpPr/>
            <p:nvPr/>
          </p:nvSpPr>
          <p:spPr>
            <a:xfrm>
              <a:off x="-495689" y="1498583"/>
              <a:ext cx="877163" cy="20558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30" name="Picture 6" descr="See the source image">
            <a:extLst>
              <a:ext uri="{FF2B5EF4-FFF2-40B4-BE49-F238E27FC236}">
                <a16:creationId xmlns:a16="http://schemas.microsoft.com/office/drawing/2014/main" id="{2CEBE0A9-182F-4A6F-9BBC-5DC9E60E028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0810" y="1404601"/>
            <a:ext cx="1696724" cy="2036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ee the source image">
            <a:extLst>
              <a:ext uri="{FF2B5EF4-FFF2-40B4-BE49-F238E27FC236}">
                <a16:creationId xmlns:a16="http://schemas.microsoft.com/office/drawing/2014/main" id="{2D1DBF2F-7223-479E-8EFD-2872564D8F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7" r="14189"/>
          <a:stretch/>
        </p:blipFill>
        <p:spPr bwMode="auto">
          <a:xfrm>
            <a:off x="2458558" y="1657374"/>
            <a:ext cx="1992149" cy="173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04230B2A-8B0E-4472-BDFE-6AD80E8AF834}"/>
              </a:ext>
            </a:extLst>
          </p:cNvPr>
          <p:cNvSpPr txBox="1"/>
          <p:nvPr/>
        </p:nvSpPr>
        <p:spPr>
          <a:xfrm>
            <a:off x="2898801" y="349821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汽车工业</a:t>
            </a:r>
          </a:p>
        </p:txBody>
      </p:sp>
    </p:spTree>
    <p:extLst>
      <p:ext uri="{BB962C8B-B14F-4D97-AF65-F5344CB8AC3E}">
        <p14:creationId xmlns:p14="http://schemas.microsoft.com/office/powerpoint/2010/main" val="189319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5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0" y="1715490"/>
            <a:ext cx="9144000" cy="51673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2536" name="TextBox 2"/>
          <p:cNvSpPr txBox="1"/>
          <p:nvPr/>
        </p:nvSpPr>
        <p:spPr>
          <a:xfrm>
            <a:off x="1619249" y="1643316"/>
            <a:ext cx="7524000" cy="165600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endParaRPr lang="en-US" altLang="zh-CN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endParaRPr lang="en-US" altLang="zh-CN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endParaRPr lang="en-US" altLang="zh-CN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lvl="0" indent="0" eaLnBrk="1" hangingPunct="1">
              <a:spcBef>
                <a:spcPct val="0"/>
              </a:spcBef>
              <a:buNone/>
            </a:pPr>
            <a:endParaRPr lang="zh-CN" altLang="en-US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903934B-8807-41EF-81AB-4D29DC7688A8}"/>
              </a:ext>
            </a:extLst>
          </p:cNvPr>
          <p:cNvSpPr txBox="1">
            <a:spLocks/>
          </p:cNvSpPr>
          <p:nvPr/>
        </p:nvSpPr>
        <p:spPr>
          <a:xfrm>
            <a:off x="6204348" y="0"/>
            <a:ext cx="2939652" cy="589756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defPPr>
              <a:defRPr lang="zh-CN"/>
            </a:defPPr>
            <a:lvl1pPr marL="0" indent="0" algn="r" eaLnBrk="0" hangingPunct="0">
              <a:lnSpc>
                <a:spcPct val="150000"/>
              </a:lnSpc>
              <a:spcBef>
                <a:spcPct val="20000"/>
              </a:spcBef>
              <a:buFontTx/>
              <a:buNone/>
              <a:defRPr sz="2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 dirty="0"/>
              <a:t>液压传动的应用领域</a:t>
            </a:r>
            <a:endParaRPr lang="en-US" altLang="zh-CN" dirty="0"/>
          </a:p>
        </p:txBody>
      </p:sp>
      <p:sp>
        <p:nvSpPr>
          <p:cNvPr id="7" name="Text Box 9">
            <a:extLst>
              <a:ext uri="{FF2B5EF4-FFF2-40B4-BE49-F238E27FC236}">
                <a16:creationId xmlns:a16="http://schemas.microsoft.com/office/drawing/2014/main" id="{319DB892-CB90-40DB-9CE7-5788403376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721954"/>
            <a:ext cx="8642350" cy="525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30000"/>
              </a:spcBef>
              <a:buFont typeface="Wingdings" panose="05000000000000000000" pitchFamily="2" charset="2"/>
              <a:buChar char="q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液压驱动与传动是非道路移动机器动力系统的</a:t>
            </a:r>
            <a:r>
              <a:rPr lang="zh-CN" altLang="en-US" sz="2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</a:t>
            </a:r>
            <a:endParaRPr lang="zh-CN" altLang="de-DE" sz="2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04348" y="1382330"/>
            <a:ext cx="1938928" cy="17075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ct val="130000"/>
              </a:lnSpc>
              <a:spcBef>
                <a:spcPct val="30000"/>
              </a:spcBef>
              <a:buFont typeface="Wingdings" panose="05000000000000000000" pitchFamily="2" charset="2"/>
              <a:buChar char="q"/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zh-CN" altLang="en-US" b="0" dirty="0"/>
              <a:t>工程机械</a:t>
            </a:r>
            <a:endParaRPr lang="en-US" altLang="zh-CN" b="0" dirty="0"/>
          </a:p>
          <a:p>
            <a:r>
              <a:rPr lang="zh-CN" altLang="en-US" b="0" dirty="0"/>
              <a:t>农业机械</a:t>
            </a:r>
            <a:endParaRPr lang="en-US" altLang="zh-CN" b="0" dirty="0"/>
          </a:p>
          <a:p>
            <a:r>
              <a:rPr lang="zh-CN" altLang="en-US" b="0" dirty="0"/>
              <a:t>矿山机械</a:t>
            </a:r>
          </a:p>
        </p:txBody>
      </p:sp>
    </p:spTree>
    <p:extLst>
      <p:ext uri="{BB962C8B-B14F-4D97-AF65-F5344CB8AC3E}">
        <p14:creationId xmlns:p14="http://schemas.microsoft.com/office/powerpoint/2010/main" val="3739999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BC1FC2-FB37-474A-BEEF-3FD01256C161}"/>
              </a:ext>
            </a:extLst>
          </p:cNvPr>
          <p:cNvSpPr txBox="1">
            <a:spLocks/>
          </p:cNvSpPr>
          <p:nvPr/>
        </p:nvSpPr>
        <p:spPr>
          <a:xfrm>
            <a:off x="6328178" y="0"/>
            <a:ext cx="2810931" cy="589756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defPPr>
              <a:defRPr lang="zh-CN"/>
            </a:defPPr>
            <a:lvl1pPr marL="0" indent="0" algn="r" eaLnBrk="0" hangingPunct="0">
              <a:lnSpc>
                <a:spcPct val="150000"/>
              </a:lnSpc>
              <a:spcBef>
                <a:spcPct val="20000"/>
              </a:spcBef>
              <a:buFontTx/>
              <a:buNone/>
              <a:defRPr sz="2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 dirty="0"/>
              <a:t>液压传动系统组成</a:t>
            </a:r>
            <a:endParaRPr lang="en-US" altLang="zh-CN" dirty="0"/>
          </a:p>
        </p:txBody>
      </p:sp>
      <p:pic>
        <p:nvPicPr>
          <p:cNvPr id="6" name="图片 2">
            <a:extLst>
              <a:ext uri="{FF2B5EF4-FFF2-40B4-BE49-F238E27FC236}">
                <a16:creationId xmlns:a16="http://schemas.microsoft.com/office/drawing/2014/main" id="{355D992B-6239-4115-90B2-557F65D676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6758"/>
          <a:stretch/>
        </p:blipFill>
        <p:spPr>
          <a:xfrm>
            <a:off x="1647660" y="1842437"/>
            <a:ext cx="4680519" cy="48736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Text Box 9">
            <a:extLst>
              <a:ext uri="{FF2B5EF4-FFF2-40B4-BE49-F238E27FC236}">
                <a16:creationId xmlns:a16="http://schemas.microsoft.com/office/drawing/2014/main" id="{D8275605-23CB-466B-B480-FE82A90DF49B}"/>
              </a:ext>
            </a:extLst>
          </p:cNvPr>
          <p:cNvSpPr txBox="1"/>
          <p:nvPr/>
        </p:nvSpPr>
        <p:spPr>
          <a:xfrm>
            <a:off x="279400" y="791339"/>
            <a:ext cx="8541072" cy="100578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</a:lstStyle>
          <a:p>
            <a:pPr marL="0" lvl="0" indent="0" eaLnBrk="1" hangingPunct="1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一个完整的液压系统由五个部分组成，即</a:t>
            </a:r>
            <a:r>
              <a:rPr lang="zh-CN" altLang="en-US" sz="2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动力元件、液压执行元件、控制元件、检测及辅助元件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液压油液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493212D-0493-4CE2-8176-F6D1B47BBB76}"/>
              </a:ext>
            </a:extLst>
          </p:cNvPr>
          <p:cNvSpPr/>
          <p:nvPr/>
        </p:nvSpPr>
        <p:spPr>
          <a:xfrm>
            <a:off x="295407" y="4144177"/>
            <a:ext cx="1844328" cy="12961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>
                <a:solidFill>
                  <a:srgbClr val="0070C0"/>
                </a:solidFill>
              </a:rPr>
              <a:t>检测及辅助元件</a:t>
            </a:r>
            <a:r>
              <a:rPr lang="zh-CN" altLang="en-US" sz="1600" dirty="0">
                <a:solidFill>
                  <a:schemeClr val="tx1"/>
                </a:solidFill>
              </a:rPr>
              <a:t>：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-- </a:t>
            </a:r>
            <a:r>
              <a:rPr lang="zh-CN" altLang="en-US" sz="1600" dirty="0">
                <a:solidFill>
                  <a:schemeClr val="tx1"/>
                </a:solidFill>
              </a:rPr>
              <a:t>压力表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-- </a:t>
            </a:r>
            <a:r>
              <a:rPr lang="zh-CN" altLang="en-US" sz="1600" dirty="0">
                <a:solidFill>
                  <a:schemeClr val="tx1"/>
                </a:solidFill>
              </a:rPr>
              <a:t>流量计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-- </a:t>
            </a:r>
            <a:r>
              <a:rPr lang="zh-CN" altLang="en-US" sz="1600" dirty="0">
                <a:solidFill>
                  <a:schemeClr val="tx1"/>
                </a:solidFill>
              </a:rPr>
              <a:t>油箱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--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……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E24F517-7EEE-49A1-8564-66F6BD9159C0}"/>
              </a:ext>
            </a:extLst>
          </p:cNvPr>
          <p:cNvSpPr/>
          <p:nvPr/>
        </p:nvSpPr>
        <p:spPr>
          <a:xfrm>
            <a:off x="295407" y="6165304"/>
            <a:ext cx="1136229" cy="44589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rgbClr val="0070C0"/>
                </a:solidFill>
              </a:rPr>
              <a:t>液压油液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C1D0DC7-063A-467E-941C-10E3CC699F05}"/>
              </a:ext>
            </a:extLst>
          </p:cNvPr>
          <p:cNvSpPr/>
          <p:nvPr/>
        </p:nvSpPr>
        <p:spPr>
          <a:xfrm>
            <a:off x="6328180" y="2132856"/>
            <a:ext cx="2592288" cy="9361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>
                <a:solidFill>
                  <a:srgbClr val="0070C0"/>
                </a:solidFill>
              </a:rPr>
              <a:t>执行机构</a:t>
            </a:r>
            <a:r>
              <a:rPr lang="zh-CN" altLang="en-US" sz="1600" dirty="0">
                <a:solidFill>
                  <a:schemeClr val="tx1"/>
                </a:solidFill>
              </a:rPr>
              <a:t>：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-- </a:t>
            </a:r>
            <a:r>
              <a:rPr lang="zh-CN" altLang="en-US" sz="1600" dirty="0">
                <a:solidFill>
                  <a:schemeClr val="tx1"/>
                </a:solidFill>
              </a:rPr>
              <a:t>液压缸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-- </a:t>
            </a:r>
            <a:r>
              <a:rPr lang="zh-CN" altLang="en-US" sz="1600" dirty="0">
                <a:solidFill>
                  <a:schemeClr val="tx1"/>
                </a:solidFill>
              </a:rPr>
              <a:t>液压马达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0EE4B40-3C05-4672-B921-84D5F16B89EA}"/>
              </a:ext>
            </a:extLst>
          </p:cNvPr>
          <p:cNvSpPr/>
          <p:nvPr/>
        </p:nvSpPr>
        <p:spPr>
          <a:xfrm>
            <a:off x="6328179" y="3501008"/>
            <a:ext cx="2720405" cy="144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7F24F91-8647-4152-94A5-AF9A551FFF13}"/>
              </a:ext>
            </a:extLst>
          </p:cNvPr>
          <p:cNvSpPr/>
          <p:nvPr/>
        </p:nvSpPr>
        <p:spPr>
          <a:xfrm>
            <a:off x="6328180" y="3676125"/>
            <a:ext cx="2592288" cy="9361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>
                <a:solidFill>
                  <a:srgbClr val="0070C0"/>
                </a:solidFill>
              </a:rPr>
              <a:t>控制机构</a:t>
            </a:r>
            <a:r>
              <a:rPr lang="zh-CN" altLang="en-US" sz="1600" dirty="0">
                <a:solidFill>
                  <a:schemeClr val="tx1"/>
                </a:solidFill>
              </a:rPr>
              <a:t>：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-- </a:t>
            </a:r>
            <a:r>
              <a:rPr lang="zh-CN" altLang="en-US" sz="1600" dirty="0">
                <a:solidFill>
                  <a:schemeClr val="tx1"/>
                </a:solidFill>
              </a:rPr>
              <a:t>液压阀（方向、流量、压力等）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C7F353D-8194-43DC-A88F-E5358A289C3D}"/>
              </a:ext>
            </a:extLst>
          </p:cNvPr>
          <p:cNvSpPr/>
          <p:nvPr/>
        </p:nvSpPr>
        <p:spPr>
          <a:xfrm>
            <a:off x="6328180" y="5377566"/>
            <a:ext cx="2592288" cy="63937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600" b="1" dirty="0">
                <a:solidFill>
                  <a:srgbClr val="0070C0"/>
                </a:solidFill>
              </a:rPr>
              <a:t>动力机构</a:t>
            </a:r>
            <a:r>
              <a:rPr lang="zh-CN" altLang="en-US" sz="1600" dirty="0">
                <a:solidFill>
                  <a:schemeClr val="tx1"/>
                </a:solidFill>
              </a:rPr>
              <a:t>：</a:t>
            </a:r>
            <a:endParaRPr lang="en-US" altLang="zh-CN" sz="1600" dirty="0">
              <a:solidFill>
                <a:schemeClr val="tx1"/>
              </a:solidFill>
            </a:endParaRPr>
          </a:p>
          <a:p>
            <a:r>
              <a:rPr lang="en-US" altLang="zh-CN" sz="1600" dirty="0">
                <a:solidFill>
                  <a:schemeClr val="tx1"/>
                </a:solidFill>
              </a:rPr>
              <a:t>-- </a:t>
            </a:r>
            <a:r>
              <a:rPr lang="zh-CN" altLang="en-US" sz="1600" dirty="0">
                <a:solidFill>
                  <a:schemeClr val="tx1"/>
                </a:solidFill>
              </a:rPr>
              <a:t>液压泵</a:t>
            </a:r>
            <a:endParaRPr lang="en-US" altLang="zh-CN" sz="1600" dirty="0">
              <a:solidFill>
                <a:schemeClr val="tx1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501BEA6-BE1D-4212-A2F6-8A99D07C0FD8}"/>
              </a:ext>
            </a:extLst>
          </p:cNvPr>
          <p:cNvCxnSpPr>
            <a:stCxn id="8" idx="3"/>
          </p:cNvCxnSpPr>
          <p:nvPr/>
        </p:nvCxnSpPr>
        <p:spPr>
          <a:xfrm>
            <a:off x="2139735" y="4792249"/>
            <a:ext cx="444029" cy="4903"/>
          </a:xfrm>
          <a:prstGeom prst="line">
            <a:avLst/>
          </a:prstGeom>
          <a:ln w="50800" cap="flat" cmpd="sng" algn="ctr">
            <a:solidFill>
              <a:srgbClr val="FF0000"/>
            </a:solidFill>
            <a:prstDash val="solid"/>
            <a:round/>
            <a:headEnd type="none" w="lg" len="lg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4BE32B89-0951-403D-B005-FBA2871D0C26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1431636" y="6388252"/>
            <a:ext cx="504056" cy="0"/>
          </a:xfrm>
          <a:prstGeom prst="line">
            <a:avLst/>
          </a:prstGeom>
          <a:ln w="50800" cap="flat" cmpd="sng" algn="ctr">
            <a:solidFill>
              <a:srgbClr val="FF0000"/>
            </a:solidFill>
            <a:prstDash val="solid"/>
            <a:round/>
            <a:headEnd type="none" w="lg" len="lg"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A5058F1-A506-4E89-A37D-6A053CAD11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747"/>
          <a:stretch/>
        </p:blipFill>
        <p:spPr>
          <a:xfrm>
            <a:off x="353860" y="1727002"/>
            <a:ext cx="3368669" cy="4741091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229373B-0256-4B16-B783-6DF9A0AE85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679" t="2174" r="13983" b="7255"/>
          <a:stretch/>
        </p:blipFill>
        <p:spPr>
          <a:xfrm>
            <a:off x="5793110" y="1582986"/>
            <a:ext cx="2929277" cy="524971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ABC1FC2-FB37-474A-BEEF-3FD01256C161}"/>
              </a:ext>
            </a:extLst>
          </p:cNvPr>
          <p:cNvSpPr txBox="1">
            <a:spLocks/>
          </p:cNvSpPr>
          <p:nvPr/>
        </p:nvSpPr>
        <p:spPr>
          <a:xfrm>
            <a:off x="6516216" y="0"/>
            <a:ext cx="2622894" cy="589756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defPPr>
              <a:defRPr lang="zh-CN"/>
            </a:defPPr>
            <a:lvl1pPr marL="0" indent="0" algn="r" eaLnBrk="0" hangingPunct="0">
              <a:lnSpc>
                <a:spcPct val="150000"/>
              </a:lnSpc>
              <a:spcBef>
                <a:spcPct val="20000"/>
              </a:spcBef>
              <a:buFontTx/>
              <a:buNone/>
              <a:defRPr sz="2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 dirty="0"/>
              <a:t>液压传动系统符号</a:t>
            </a:r>
            <a:endParaRPr lang="en-US" altLang="zh-CN" dirty="0"/>
          </a:p>
        </p:txBody>
      </p:sp>
      <p:sp>
        <p:nvSpPr>
          <p:cNvPr id="8" name="Text Box 6">
            <a:extLst>
              <a:ext uri="{FF2B5EF4-FFF2-40B4-BE49-F238E27FC236}">
                <a16:creationId xmlns:a16="http://schemas.microsoft.com/office/drawing/2014/main" id="{3858F0B9-22A0-4101-8AA6-FD58A9A29C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53833" y="2885443"/>
            <a:ext cx="1447800" cy="646331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半物理结构式原理图</a:t>
            </a:r>
          </a:p>
        </p:txBody>
      </p:sp>
      <p:sp>
        <p:nvSpPr>
          <p:cNvPr id="10" name="Text Box 7">
            <a:extLst>
              <a:ext uri="{FF2B5EF4-FFF2-40B4-BE49-F238E27FC236}">
                <a16:creationId xmlns:a16="http://schemas.microsoft.com/office/drawing/2014/main" id="{DEC0506B-35D1-4938-B815-1B62D3F41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2125" y="2879130"/>
            <a:ext cx="1678855" cy="172354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107763" dir="18900000" algn="ctr" rotWithShape="0">
              <a:schemeClr val="bg2">
                <a:alpha val="50000"/>
              </a:schemeClr>
            </a:outerShdw>
          </a:effec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液压图形符号式原理图</a:t>
            </a:r>
            <a:endParaRPr lang="en-US" altLang="zh-CN" b="1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0"/>
              </a:spcBef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ISO 1219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液压图形符号</a:t>
            </a:r>
          </a:p>
          <a:p>
            <a:pPr>
              <a:spcBef>
                <a:spcPts val="0"/>
              </a:spcBef>
            </a:pP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GB/T786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流体传动系统及元件图形符号和回路图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 Box 9">
            <a:extLst>
              <a:ext uri="{FF2B5EF4-FFF2-40B4-BE49-F238E27FC236}">
                <a16:creationId xmlns:a16="http://schemas.microsoft.com/office/drawing/2014/main" id="{45CFF2F0-67DF-4C0C-BEF3-DD64C0CB1A33}"/>
              </a:ext>
            </a:extLst>
          </p:cNvPr>
          <p:cNvSpPr txBox="1"/>
          <p:nvPr/>
        </p:nvSpPr>
        <p:spPr>
          <a:xfrm>
            <a:off x="279400" y="791339"/>
            <a:ext cx="8541072" cy="1005788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Arial" panose="020B0604020202020204" pitchFamily="34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cs typeface="+mn-cs"/>
              </a:defRPr>
            </a:lvl5pPr>
          </a:lstStyle>
          <a:p>
            <a:pPr marL="0" lvl="0" indent="0" eaLnBrk="1" hangingPunct="1">
              <a:lnSpc>
                <a:spcPct val="130000"/>
              </a:lnSpc>
              <a:spcBef>
                <a:spcPts val="600"/>
              </a:spcBef>
              <a:buFont typeface="Wingdings" panose="05000000000000000000" pitchFamily="2" charset="2"/>
              <a:buChar char="q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半结构式的工作原理图直观易理解，但绘制麻烦。一般</a:t>
            </a:r>
            <a:r>
              <a:rPr lang="zh-CN" altLang="en-US" sz="2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采用液压图形符号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绘制液压系统工作原理图。</a:t>
            </a:r>
          </a:p>
        </p:txBody>
      </p:sp>
    </p:spTree>
    <p:extLst>
      <p:ext uri="{BB962C8B-B14F-4D97-AF65-F5344CB8AC3E}">
        <p14:creationId xmlns:p14="http://schemas.microsoft.com/office/powerpoint/2010/main" val="141711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8137.4992125984254,&quot;width&quot;:14400}"/>
</p:tagLst>
</file>

<file path=ppt/theme/theme1.xml><?xml version="1.0" encoding="utf-8"?>
<a:theme xmlns:a="http://schemas.openxmlformats.org/drawingml/2006/main" name="default">
  <a:themeElements>
    <a:clrScheme name="defaul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自定义 1">
      <a:majorFont>
        <a:latin typeface="Times New Roman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EAEAEA"/>
        </a:dk1>
        <a:lt1>
          <a:srgbClr val="FFFFFF"/>
        </a:lt1>
        <a:dk2>
          <a:srgbClr val="000000"/>
        </a:dk2>
        <a:lt2>
          <a:srgbClr val="FFFFFF"/>
        </a:lt2>
        <a:accent1>
          <a:srgbClr val="00CC99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0000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3">
        <a:dk1>
          <a:srgbClr val="EAEAEA"/>
        </a:dk1>
        <a:lt1>
          <a:srgbClr val="FFFFFF"/>
        </a:lt1>
        <a:dk2>
          <a:srgbClr val="CC0000"/>
        </a:dk2>
        <a:lt2>
          <a:srgbClr val="FFFFFF"/>
        </a:lt2>
        <a:accent1>
          <a:srgbClr val="FFFF66"/>
        </a:accent1>
        <a:accent2>
          <a:srgbClr val="3333CC"/>
        </a:accent2>
        <a:accent3>
          <a:srgbClr val="E2AAAA"/>
        </a:accent3>
        <a:accent4>
          <a:srgbClr val="DADADA"/>
        </a:accent4>
        <a:accent5>
          <a:srgbClr val="FFFFB8"/>
        </a:accent5>
        <a:accent6>
          <a:srgbClr val="2D2DB9"/>
        </a:accent6>
        <a:hlink>
          <a:srgbClr val="CCCCFF"/>
        </a:hlink>
        <a:folHlink>
          <a:srgbClr val="0000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4">
        <a:dk1>
          <a:srgbClr val="FF0000"/>
        </a:dk1>
        <a:lt1>
          <a:srgbClr val="FFFFCC"/>
        </a:lt1>
        <a:dk2>
          <a:srgbClr val="FF3300"/>
        </a:dk2>
        <a:lt2>
          <a:srgbClr val="008000"/>
        </a:lt2>
        <a:accent1>
          <a:srgbClr val="33CC33"/>
        </a:accent1>
        <a:accent2>
          <a:srgbClr val="3333CC"/>
        </a:accent2>
        <a:accent3>
          <a:srgbClr val="FFFFE2"/>
        </a:accent3>
        <a:accent4>
          <a:srgbClr val="DA0000"/>
        </a:accent4>
        <a:accent5>
          <a:srgbClr val="ADE2AD"/>
        </a:accent5>
        <a:accent6>
          <a:srgbClr val="2D2DB9"/>
        </a:accent6>
        <a:hlink>
          <a:srgbClr val="CCCCFF"/>
        </a:hlink>
        <a:folHlink>
          <a:srgbClr val="00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6600"/>
        </a:dk1>
        <a:lt1>
          <a:srgbClr val="FFFFFF"/>
        </a:lt1>
        <a:dk2>
          <a:srgbClr val="006600"/>
        </a:dk2>
        <a:lt2>
          <a:srgbClr val="663300"/>
        </a:lt2>
        <a:accent1>
          <a:srgbClr val="996633"/>
        </a:accent1>
        <a:accent2>
          <a:srgbClr val="3333CC"/>
        </a:accent2>
        <a:accent3>
          <a:srgbClr val="FFFFFF"/>
        </a:accent3>
        <a:accent4>
          <a:srgbClr val="005600"/>
        </a:accent4>
        <a:accent5>
          <a:srgbClr val="CAB8AD"/>
        </a:accent5>
        <a:accent6>
          <a:srgbClr val="2D2DB9"/>
        </a:accent6>
        <a:hlink>
          <a:srgbClr val="CCCCFF"/>
        </a:hlink>
        <a:folHlink>
          <a:srgbClr val="0000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</Template>
  <TotalTime>2690</TotalTime>
  <Words>910</Words>
  <Application>Microsoft Office PowerPoint</Application>
  <PresentationFormat>全屏显示(4:3)</PresentationFormat>
  <Paragraphs>176</Paragraphs>
  <Slides>19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宋体</vt:lpstr>
      <vt:lpstr>微软雅黑</vt:lpstr>
      <vt:lpstr>Arial</vt:lpstr>
      <vt:lpstr>Cambria Math</vt:lpstr>
      <vt:lpstr>Times New Roman</vt:lpstr>
      <vt:lpstr>Wingdings</vt:lpstr>
      <vt:lpstr>default</vt:lpstr>
      <vt:lpstr>液压传动及控制I — 概述、介质与流体力学</vt:lpstr>
      <vt:lpstr>课程简介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Hydraulic Transmissions for Wind Energy</dc:title>
  <dc:creator>Feng Wang</dc:creator>
  <cp:lastModifiedBy>Q ZHANG</cp:lastModifiedBy>
  <cp:revision>434</cp:revision>
  <cp:lastPrinted>1601-01-01T00:00:00Z</cp:lastPrinted>
  <dcterms:created xsi:type="dcterms:W3CDTF">2010-12-21T11:12:58Z</dcterms:created>
  <dcterms:modified xsi:type="dcterms:W3CDTF">2022-11-10T05:47:55Z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LCID">
    <vt:i4>2052</vt:i4>
  </property>
</Properties>
</file>